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58" r:id="rId4"/>
    <p:sldId id="283" r:id="rId5"/>
    <p:sldId id="259" r:id="rId6"/>
    <p:sldId id="260" r:id="rId7"/>
    <p:sldId id="261" r:id="rId8"/>
    <p:sldId id="262" r:id="rId9"/>
    <p:sldId id="263" r:id="rId10"/>
    <p:sldId id="268" r:id="rId11"/>
    <p:sldId id="264" r:id="rId12"/>
    <p:sldId id="269" r:id="rId13"/>
    <p:sldId id="265" r:id="rId14"/>
    <p:sldId id="266" r:id="rId15"/>
    <p:sldId id="267" r:id="rId16"/>
    <p:sldId id="270" r:id="rId17"/>
    <p:sldId id="271" r:id="rId18"/>
    <p:sldId id="272" r:id="rId19"/>
    <p:sldId id="273" r:id="rId20"/>
    <p:sldId id="274" r:id="rId21"/>
    <p:sldId id="275" r:id="rId22"/>
    <p:sldId id="277" r:id="rId23"/>
    <p:sldId id="280" r:id="rId24"/>
    <p:sldId id="281" r:id="rId25"/>
    <p:sldId id="282"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47" autoAdjust="0"/>
  </p:normalViewPr>
  <p:slideViewPr>
    <p:cSldViewPr snapToGrid="0">
      <p:cViewPr>
        <p:scale>
          <a:sx n="150" d="100"/>
          <a:sy n="150" d="100"/>
        </p:scale>
        <p:origin x="6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BCFB2-E4BD-49DC-9E60-F0665341617C}" type="datetimeFigureOut">
              <a:rPr lang="zh-CN" altLang="en-US" smtClean="0"/>
              <a:t>2025/9/12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50A6C-30DC-40A6-B00B-1878F3CB6BD9}" type="slidenum">
              <a:rPr lang="zh-CN" altLang="en-US" smtClean="0"/>
              <a:t>‹#›</a:t>
            </a:fld>
            <a:endParaRPr lang="zh-CN" altLang="en-US"/>
          </a:p>
        </p:txBody>
      </p:sp>
    </p:spTree>
    <p:extLst>
      <p:ext uri="{BB962C8B-B14F-4D97-AF65-F5344CB8AC3E}">
        <p14:creationId xmlns:p14="http://schemas.microsoft.com/office/powerpoint/2010/main" val="376156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50A6C-30DC-40A6-B00B-1878F3CB6BD9}" type="slidenum">
              <a:rPr lang="zh-CN" altLang="en-US" smtClean="0"/>
              <a:t>5</a:t>
            </a:fld>
            <a:endParaRPr lang="zh-CN" altLang="en-US"/>
          </a:p>
        </p:txBody>
      </p:sp>
    </p:spTree>
    <p:extLst>
      <p:ext uri="{BB962C8B-B14F-4D97-AF65-F5344CB8AC3E}">
        <p14:creationId xmlns:p14="http://schemas.microsoft.com/office/powerpoint/2010/main" val="636984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50A6C-30DC-40A6-B00B-1878F3CB6BD9}" type="slidenum">
              <a:rPr lang="zh-CN" altLang="en-US" smtClean="0"/>
              <a:t>10</a:t>
            </a:fld>
            <a:endParaRPr lang="zh-CN" altLang="en-US"/>
          </a:p>
        </p:txBody>
      </p:sp>
    </p:spTree>
    <p:extLst>
      <p:ext uri="{BB962C8B-B14F-4D97-AF65-F5344CB8AC3E}">
        <p14:creationId xmlns:p14="http://schemas.microsoft.com/office/powerpoint/2010/main" val="212299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50A6C-30DC-40A6-B00B-1878F3CB6BD9}" type="slidenum">
              <a:rPr lang="zh-CN" altLang="en-US" smtClean="0"/>
              <a:t>13</a:t>
            </a:fld>
            <a:endParaRPr lang="zh-CN" altLang="en-US"/>
          </a:p>
        </p:txBody>
      </p:sp>
    </p:spTree>
    <p:extLst>
      <p:ext uri="{BB962C8B-B14F-4D97-AF65-F5344CB8AC3E}">
        <p14:creationId xmlns:p14="http://schemas.microsoft.com/office/powerpoint/2010/main" val="260055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4090977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2653492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92016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133523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56922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181320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3466521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29576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847108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64946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2920991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3484568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2260534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3010231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293790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144F37F-5D37-4415-BD9C-1A802AA66AA4}" type="datetimeFigureOut">
              <a:rPr lang="zh-CN" altLang="en-US" smtClean="0"/>
              <a:t>2025/9/12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603012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144F37F-5D37-4415-BD9C-1A802AA66AA4}" type="datetimeFigureOut">
              <a:rPr lang="zh-CN" altLang="en-US" smtClean="0"/>
              <a:t>2025/9/12</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DCBB8F4-F8B5-43BD-91B4-4894FBCA4D95}" type="slidenum">
              <a:rPr lang="zh-CN" altLang="en-US" smtClean="0"/>
              <a:t>‹#›</a:t>
            </a:fld>
            <a:endParaRPr lang="zh-CN" altLang="en-US"/>
          </a:p>
        </p:txBody>
      </p:sp>
    </p:spTree>
    <p:extLst>
      <p:ext uri="{BB962C8B-B14F-4D97-AF65-F5344CB8AC3E}">
        <p14:creationId xmlns:p14="http://schemas.microsoft.com/office/powerpoint/2010/main" val="1561625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0760A-E6F2-2E9B-2BDD-C3B7662D4F36}"/>
              </a:ext>
            </a:extLst>
          </p:cNvPr>
          <p:cNvSpPr>
            <a:spLocks noGrp="1"/>
          </p:cNvSpPr>
          <p:nvPr>
            <p:ph type="ctrTitle"/>
          </p:nvPr>
        </p:nvSpPr>
        <p:spPr>
          <a:xfrm>
            <a:off x="330200" y="1943100"/>
            <a:ext cx="8429451" cy="1898186"/>
          </a:xfrm>
        </p:spPr>
        <p:txBody>
          <a:bodyPr/>
          <a:lstStyle/>
          <a:p>
            <a:r>
              <a:rPr lang="en-US" altLang="zh-CN" dirty="0"/>
              <a:t>The impact of ENSO on Coastline change in NZ</a:t>
            </a:r>
            <a:endParaRPr lang="zh-CN" altLang="en-US" dirty="0"/>
          </a:p>
        </p:txBody>
      </p:sp>
      <p:sp>
        <p:nvSpPr>
          <p:cNvPr id="3" name="副标题 2">
            <a:extLst>
              <a:ext uri="{FF2B5EF4-FFF2-40B4-BE49-F238E27FC236}">
                <a16:creationId xmlns:a16="http://schemas.microsoft.com/office/drawing/2014/main" id="{525FF4DF-09CD-1B24-A2C1-B28EE7983C2C}"/>
              </a:ext>
            </a:extLst>
          </p:cNvPr>
          <p:cNvSpPr>
            <a:spLocks noGrp="1"/>
          </p:cNvSpPr>
          <p:nvPr>
            <p:ph type="subTitle" idx="1"/>
          </p:nvPr>
        </p:nvSpPr>
        <p:spPr>
          <a:xfrm>
            <a:off x="1962149" y="4705350"/>
            <a:ext cx="7330903" cy="442382"/>
          </a:xfrm>
        </p:spPr>
        <p:txBody>
          <a:bodyPr>
            <a:normAutofit/>
          </a:bodyPr>
          <a:lstStyle/>
          <a:p>
            <a:pPr algn="l"/>
            <a:r>
              <a:rPr lang="en-US" altLang="zh-CN" sz="2000" dirty="0">
                <a:solidFill>
                  <a:schemeClr val="tx1"/>
                </a:solidFill>
              </a:rPr>
              <a:t>2025.9.12 Chang Liu</a:t>
            </a:r>
            <a:endParaRPr lang="zh-CN" altLang="en-US" sz="2000" dirty="0">
              <a:solidFill>
                <a:schemeClr val="tx1"/>
              </a:solidFill>
            </a:endParaRPr>
          </a:p>
        </p:txBody>
      </p:sp>
    </p:spTree>
    <p:extLst>
      <p:ext uri="{BB962C8B-B14F-4D97-AF65-F5344CB8AC3E}">
        <p14:creationId xmlns:p14="http://schemas.microsoft.com/office/powerpoint/2010/main" val="3443597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7FABB1-0E9C-6D92-0199-C3EE36939685}"/>
              </a:ext>
            </a:extLst>
          </p:cNvPr>
          <p:cNvSpPr>
            <a:spLocks noGrp="1"/>
          </p:cNvSpPr>
          <p:nvPr>
            <p:ph type="title"/>
          </p:nvPr>
        </p:nvSpPr>
        <p:spPr/>
        <p:txBody>
          <a:bodyPr>
            <a:normAutofit fontScale="90000"/>
          </a:bodyPr>
          <a:lstStyle/>
          <a:p>
            <a:r>
              <a:rPr lang="en-US" altLang="zh-CN" dirty="0"/>
              <a:t>Storm wave clustering around New Zealand</a:t>
            </a:r>
            <a:br>
              <a:rPr lang="en-US" altLang="zh-CN" dirty="0"/>
            </a:br>
            <a:r>
              <a:rPr lang="en-US" altLang="zh-CN" dirty="0"/>
              <a:t>and its connection to climatic patterns</a:t>
            </a:r>
            <a:endParaRPr lang="zh-CN" altLang="en-US" dirty="0"/>
          </a:p>
        </p:txBody>
      </p:sp>
      <p:sp>
        <p:nvSpPr>
          <p:cNvPr id="3" name="内容占位符 2">
            <a:extLst>
              <a:ext uri="{FF2B5EF4-FFF2-40B4-BE49-F238E27FC236}">
                <a16:creationId xmlns:a16="http://schemas.microsoft.com/office/drawing/2014/main" id="{2E70B372-57C4-8326-320E-51C2E909CAAD}"/>
              </a:ext>
            </a:extLst>
          </p:cNvPr>
          <p:cNvSpPr>
            <a:spLocks noGrp="1"/>
          </p:cNvSpPr>
          <p:nvPr>
            <p:ph idx="1"/>
          </p:nvPr>
        </p:nvSpPr>
        <p:spPr>
          <a:xfrm>
            <a:off x="677334" y="1930401"/>
            <a:ext cx="8984826" cy="4820920"/>
          </a:xfrm>
        </p:spPr>
        <p:txBody>
          <a:bodyPr>
            <a:normAutofit fontScale="92500" lnSpcReduction="20000"/>
          </a:bodyPr>
          <a:lstStyle/>
          <a:p>
            <a:r>
              <a:rPr lang="zh-CN" altLang="en-US" dirty="0"/>
              <a:t>背景： 研究气候指数（</a:t>
            </a:r>
            <a:r>
              <a:rPr lang="en-US" altLang="zh-CN" dirty="0"/>
              <a:t>ENSO/SOI, </a:t>
            </a:r>
            <a:r>
              <a:rPr lang="en-US" altLang="zh-CN" dirty="0" err="1"/>
              <a:t>IOD</a:t>
            </a:r>
            <a:r>
              <a:rPr lang="en-US" altLang="zh-CN" dirty="0"/>
              <a:t>, </a:t>
            </a:r>
            <a:r>
              <a:rPr lang="en-US" altLang="zh-CN" dirty="0" err="1"/>
              <a:t>ZW3</a:t>
            </a:r>
            <a:r>
              <a:rPr lang="en-US" altLang="zh-CN" dirty="0"/>
              <a:t> </a:t>
            </a:r>
            <a:r>
              <a:rPr lang="en-US" altLang="zh-CN" dirty="0" err="1"/>
              <a:t>PDO</a:t>
            </a:r>
            <a:r>
              <a:rPr lang="en-US" altLang="zh-CN" dirty="0"/>
              <a:t>, SAM</a:t>
            </a:r>
            <a:r>
              <a:rPr lang="zh-CN" altLang="en-US" dirty="0"/>
              <a:t>）与 </a:t>
            </a:r>
            <a:r>
              <a:rPr lang="en-US" altLang="zh-CN" dirty="0"/>
              <a:t>SWCs</a:t>
            </a:r>
            <a:r>
              <a:rPr lang="zh-CN" altLang="en-US" dirty="0"/>
              <a:t>之间的关系（</a:t>
            </a:r>
            <a:r>
              <a:rPr lang="en-US" altLang="zh-CN" dirty="0"/>
              <a:t>1958-2001</a:t>
            </a:r>
            <a:r>
              <a:rPr lang="zh-CN" altLang="en-US" dirty="0"/>
              <a:t>）</a:t>
            </a:r>
            <a:endParaRPr lang="en-US" altLang="zh-CN" dirty="0"/>
          </a:p>
          <a:p>
            <a:pPr lvl="1"/>
            <a:r>
              <a:rPr lang="en-US" altLang="zh-CN" dirty="0"/>
              <a:t>ENSO/SOI: </a:t>
            </a:r>
            <a:r>
              <a:rPr lang="zh-CN" altLang="en-US" dirty="0"/>
              <a:t>太平洋东西海岸的</a:t>
            </a:r>
            <a:r>
              <a:rPr lang="en-US" altLang="zh-CN" dirty="0"/>
              <a:t>SST</a:t>
            </a:r>
          </a:p>
          <a:p>
            <a:pPr lvl="1"/>
            <a:r>
              <a:rPr lang="en-US" altLang="zh-CN" dirty="0" err="1"/>
              <a:t>IOD</a:t>
            </a:r>
            <a:r>
              <a:rPr lang="en-US" altLang="zh-CN" dirty="0"/>
              <a:t>(</a:t>
            </a:r>
            <a:r>
              <a:rPr lang="en-US" altLang="zh-CN" dirty="0" err="1"/>
              <a:t>DMI</a:t>
            </a:r>
            <a:r>
              <a:rPr lang="en-US" altLang="zh-CN" dirty="0"/>
              <a:t>): </a:t>
            </a:r>
            <a:r>
              <a:rPr lang="zh-CN" altLang="en-US" dirty="0"/>
              <a:t>印度洋西东海岸的</a:t>
            </a:r>
            <a:r>
              <a:rPr lang="en-US" altLang="zh-CN" dirty="0"/>
              <a:t>SST</a:t>
            </a:r>
          </a:p>
          <a:p>
            <a:pPr lvl="1"/>
            <a:r>
              <a:rPr lang="en-US" altLang="zh-CN" dirty="0" err="1"/>
              <a:t>ZW3</a:t>
            </a:r>
            <a:r>
              <a:rPr lang="en-US" altLang="zh-CN" dirty="0"/>
              <a:t> :</a:t>
            </a:r>
            <a:r>
              <a:rPr lang="zh-CN" altLang="en-US" dirty="0"/>
              <a:t>南半球纬向三波型</a:t>
            </a:r>
            <a:r>
              <a:rPr lang="en-US" altLang="zh-CN" dirty="0"/>
              <a:t>, </a:t>
            </a:r>
            <a:r>
              <a:rPr lang="zh-CN" altLang="en-US" dirty="0"/>
              <a:t>南半球</a:t>
            </a:r>
            <a:r>
              <a:rPr lang="en-US" altLang="zh-CN" dirty="0"/>
              <a:t>40°- 60°</a:t>
            </a:r>
            <a:r>
              <a:rPr lang="zh-CN" altLang="en-US" dirty="0"/>
              <a:t>，当某个波峰或波谷偏强时，会导致某一片海域风更强。</a:t>
            </a:r>
            <a:endParaRPr lang="en-US" altLang="zh-CN" dirty="0"/>
          </a:p>
          <a:p>
            <a:pPr lvl="2"/>
            <a:r>
              <a:rPr lang="en-US" altLang="zh-CN" dirty="0" err="1"/>
              <a:t>ZW3</a:t>
            </a:r>
            <a:r>
              <a:rPr lang="en-US" altLang="zh-CN" dirty="0"/>
              <a:t> &gt; 0</a:t>
            </a:r>
            <a:r>
              <a:rPr lang="zh-CN" altLang="en-US" dirty="0"/>
              <a:t>（正位相） → 三重波动强 → 新西兰北岛东岸波浪更强。</a:t>
            </a:r>
            <a:endParaRPr lang="en-US" altLang="zh-CN" dirty="0"/>
          </a:p>
          <a:p>
            <a:pPr lvl="2"/>
            <a:r>
              <a:rPr lang="en-US" altLang="zh-CN" dirty="0" err="1"/>
              <a:t>ZW3</a:t>
            </a:r>
            <a:r>
              <a:rPr lang="en-US" altLang="zh-CN" dirty="0"/>
              <a:t> &lt; 0</a:t>
            </a:r>
            <a:r>
              <a:rPr lang="zh-CN" altLang="en-US" dirty="0"/>
              <a:t>（负位相） → 三重波动弱 → 波浪更均匀分布，对北岛影响较小。</a:t>
            </a:r>
            <a:endParaRPr lang="en-US" altLang="zh-CN" dirty="0"/>
          </a:p>
          <a:p>
            <a:pPr lvl="1"/>
            <a:r>
              <a:rPr lang="en-US" altLang="zh-CN" dirty="0"/>
              <a:t>SAM: </a:t>
            </a:r>
            <a:r>
              <a:rPr lang="zh-CN" altLang="en-US" dirty="0"/>
              <a:t>南极低压带（极锋区）与南纬</a:t>
            </a:r>
            <a:r>
              <a:rPr lang="en-US" altLang="zh-CN" dirty="0"/>
              <a:t>40°–50°</a:t>
            </a:r>
            <a:r>
              <a:rPr lang="zh-CN" altLang="en-US" dirty="0"/>
              <a:t>高压之间的气压差变化。</a:t>
            </a:r>
            <a:endParaRPr lang="en-US" altLang="zh-CN" dirty="0"/>
          </a:p>
          <a:p>
            <a:pPr lvl="2"/>
            <a:r>
              <a:rPr lang="zh-CN" altLang="en-US" dirty="0"/>
              <a:t>正</a:t>
            </a:r>
            <a:r>
              <a:rPr lang="en-US" altLang="zh-CN" dirty="0"/>
              <a:t>SAM</a:t>
            </a:r>
            <a:r>
              <a:rPr lang="zh-CN" altLang="en-US" dirty="0"/>
              <a:t>：西风带偏南，极区加强 → 中纬度风暴减弱，南大洋风更强。</a:t>
            </a:r>
            <a:endParaRPr lang="en-US" altLang="zh-CN" dirty="0"/>
          </a:p>
          <a:p>
            <a:pPr lvl="2"/>
            <a:r>
              <a:rPr lang="zh-CN" altLang="en-US" dirty="0"/>
              <a:t>负</a:t>
            </a:r>
            <a:r>
              <a:rPr lang="en-US" altLang="zh-CN" dirty="0"/>
              <a:t>SAM</a:t>
            </a:r>
            <a:r>
              <a:rPr lang="zh-CN" altLang="en-US" dirty="0"/>
              <a:t>：西风带偏北 → 新西兰、澳大利亚南部风暴活动增强。</a:t>
            </a:r>
            <a:endParaRPr lang="en-US" altLang="zh-CN" dirty="0"/>
          </a:p>
          <a:p>
            <a:pPr lvl="1"/>
            <a:r>
              <a:rPr lang="en-US" altLang="zh-CN" dirty="0" err="1"/>
              <a:t>PDO</a:t>
            </a:r>
            <a:r>
              <a:rPr lang="en-US" altLang="zh-CN" dirty="0"/>
              <a:t>: </a:t>
            </a:r>
            <a:r>
              <a:rPr lang="zh-CN" altLang="en-US" dirty="0"/>
              <a:t>北太平洋西东的</a:t>
            </a:r>
            <a:r>
              <a:rPr lang="en-US" altLang="zh-CN" dirty="0"/>
              <a:t>SST, </a:t>
            </a:r>
            <a:r>
              <a:rPr lang="zh-CN" altLang="en-US" dirty="0"/>
              <a:t>类似“</a:t>
            </a:r>
            <a:r>
              <a:rPr lang="en-NZ" altLang="zh-CN" dirty="0"/>
              <a:t>ENSO </a:t>
            </a:r>
            <a:r>
              <a:rPr lang="zh-CN" altLang="en-US" dirty="0"/>
              <a:t>的低频版本”。</a:t>
            </a:r>
            <a:endParaRPr lang="en-US" altLang="zh-CN" dirty="0"/>
          </a:p>
          <a:p>
            <a:pPr lvl="1"/>
            <a:endParaRPr lang="en-US" altLang="zh-CN" dirty="0"/>
          </a:p>
          <a:p>
            <a:pPr lvl="1"/>
            <a:r>
              <a:rPr lang="en-US" altLang="zh-CN" dirty="0"/>
              <a:t>SWC</a:t>
            </a:r>
            <a:r>
              <a:rPr lang="zh-CN" altLang="en-US" dirty="0"/>
              <a:t>相关参数</a:t>
            </a:r>
            <a:endParaRPr lang="en-US" altLang="zh-CN" dirty="0"/>
          </a:p>
          <a:p>
            <a:pPr lvl="2"/>
            <a:r>
              <a:rPr lang="en-US" altLang="zh-CN" dirty="0"/>
              <a:t>SWCs parameter: Duration / numbers / CSE(cumulative storm energy)</a:t>
            </a:r>
          </a:p>
          <a:p>
            <a:pPr lvl="2"/>
            <a:r>
              <a:rPr lang="en-US" altLang="zh-CN" dirty="0"/>
              <a:t>Storm cluster index:</a:t>
            </a:r>
            <a:r>
              <a:rPr lang="zh-CN" altLang="en-US" dirty="0"/>
              <a:t>研究人员先用 </a:t>
            </a:r>
            <a:r>
              <a:rPr lang="en-US" altLang="zh-CN" dirty="0"/>
              <a:t>POT </a:t>
            </a:r>
            <a:r>
              <a:rPr lang="zh-CN" altLang="en-US" dirty="0"/>
              <a:t>方法数出每月的风暴，再用离散指数筛出聚簇风暴，计算“聚簇风暴数 </a:t>
            </a:r>
            <a:r>
              <a:rPr lang="en-US" altLang="zh-CN" dirty="0"/>
              <a:t>/ </a:t>
            </a:r>
            <a:r>
              <a:rPr lang="zh-CN" altLang="en-US" dirty="0"/>
              <a:t>总风暴数”得到月度风暴簇指数</a:t>
            </a:r>
            <a:endParaRPr lang="en-US" altLang="zh-CN" dirty="0"/>
          </a:p>
        </p:txBody>
      </p:sp>
      <p:pic>
        <p:nvPicPr>
          <p:cNvPr id="5" name="图片 4">
            <a:extLst>
              <a:ext uri="{FF2B5EF4-FFF2-40B4-BE49-F238E27FC236}">
                <a16:creationId xmlns:a16="http://schemas.microsoft.com/office/drawing/2014/main" id="{FCB25CE7-0716-776B-E791-6013F3E8D46A}"/>
              </a:ext>
            </a:extLst>
          </p:cNvPr>
          <p:cNvPicPr>
            <a:picLocks noChangeAspect="1"/>
          </p:cNvPicPr>
          <p:nvPr/>
        </p:nvPicPr>
        <p:blipFill>
          <a:blip r:embed="rId3"/>
          <a:srcRect b="3426"/>
          <a:stretch/>
        </p:blipFill>
        <p:spPr>
          <a:xfrm>
            <a:off x="8268203" y="4023360"/>
            <a:ext cx="3703011" cy="1911733"/>
          </a:xfrm>
          <a:prstGeom prst="rect">
            <a:avLst/>
          </a:prstGeom>
        </p:spPr>
      </p:pic>
    </p:spTree>
    <p:extLst>
      <p:ext uri="{BB962C8B-B14F-4D97-AF65-F5344CB8AC3E}">
        <p14:creationId xmlns:p14="http://schemas.microsoft.com/office/powerpoint/2010/main" val="296182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AD0DF-0A31-A08E-1023-850460DCE8D0}"/>
              </a:ext>
            </a:extLst>
          </p:cNvPr>
          <p:cNvSpPr>
            <a:spLocks noGrp="1"/>
          </p:cNvSpPr>
          <p:nvPr>
            <p:ph type="title"/>
          </p:nvPr>
        </p:nvSpPr>
        <p:spPr>
          <a:xfrm>
            <a:off x="677334" y="609600"/>
            <a:ext cx="8596668" cy="1320800"/>
          </a:xfrm>
        </p:spPr>
        <p:txBody>
          <a:bodyPr anchor="t">
            <a:normAutofit/>
          </a:bodyPr>
          <a:lstStyle/>
          <a:p>
            <a:r>
              <a:rPr lang="en-US" altLang="zh-CN" sz="3300" dirty="0"/>
              <a:t>Storm wave clustering around New Zealand</a:t>
            </a:r>
            <a:br>
              <a:rPr lang="en-US" altLang="zh-CN" sz="3300" dirty="0"/>
            </a:br>
            <a:r>
              <a:rPr lang="en-US" altLang="zh-CN" sz="3300" dirty="0"/>
              <a:t>and its connection to climatic patterns</a:t>
            </a:r>
            <a:endParaRPr lang="zh-CN" altLang="en-US" sz="3300" dirty="0"/>
          </a:p>
        </p:txBody>
      </p:sp>
      <p:sp>
        <p:nvSpPr>
          <p:cNvPr id="3" name="内容占位符 2">
            <a:extLst>
              <a:ext uri="{FF2B5EF4-FFF2-40B4-BE49-F238E27FC236}">
                <a16:creationId xmlns:a16="http://schemas.microsoft.com/office/drawing/2014/main" id="{58292953-C6CD-56B4-F630-0366F100C8EA}"/>
              </a:ext>
            </a:extLst>
          </p:cNvPr>
          <p:cNvSpPr>
            <a:spLocks noGrp="1"/>
          </p:cNvSpPr>
          <p:nvPr>
            <p:ph idx="1"/>
          </p:nvPr>
        </p:nvSpPr>
        <p:spPr>
          <a:xfrm>
            <a:off x="4063160" y="2160589"/>
            <a:ext cx="5207839" cy="3880773"/>
          </a:xfrm>
        </p:spPr>
        <p:txBody>
          <a:bodyPr>
            <a:normAutofit/>
          </a:bodyPr>
          <a:lstStyle/>
          <a:p>
            <a:r>
              <a:rPr lang="zh-CN" altLang="en-US" dirty="0"/>
              <a:t>方法：</a:t>
            </a:r>
            <a:endParaRPr lang="en-US" altLang="zh-CN" dirty="0"/>
          </a:p>
          <a:p>
            <a:pPr lvl="1"/>
            <a:r>
              <a:rPr lang="zh-CN" altLang="en-US" b="1" dirty="0"/>
              <a:t>异常值归一化（</a:t>
            </a:r>
            <a:r>
              <a:rPr lang="en-US" altLang="zh-CN" b="1" dirty="0"/>
              <a:t>normalized anomalies</a:t>
            </a:r>
            <a:r>
              <a:rPr lang="zh-CN" altLang="en-US" b="1" dirty="0"/>
              <a:t>）</a:t>
            </a:r>
            <a:r>
              <a:rPr lang="zh-CN" altLang="en-US" dirty="0"/>
              <a:t>：首先对每个气候指数计算异常值（某年与长期平均的差值），然后用该指数的标准差进行归一化（</a:t>
            </a:r>
            <a:r>
              <a:rPr lang="en-US" altLang="zh-CN" dirty="0"/>
              <a:t>z-score</a:t>
            </a:r>
            <a:r>
              <a:rPr lang="zh-CN" altLang="en-US" dirty="0"/>
              <a:t>标准化）。这样处理后，不同指数的数值可以直接比较，因为它们被转化为无量纲的标准化形式。</a:t>
            </a:r>
            <a:endParaRPr lang="en-US" altLang="zh-CN" dirty="0"/>
          </a:p>
          <a:p>
            <a:pPr lvl="1"/>
            <a:r>
              <a:rPr lang="zh-CN" altLang="en-US" dirty="0"/>
              <a:t>统计显著性（</a:t>
            </a:r>
            <a:r>
              <a:rPr lang="en-US" altLang="zh-CN" dirty="0"/>
              <a:t>Significance</a:t>
            </a:r>
            <a:r>
              <a:rPr lang="zh-CN" altLang="en-US" dirty="0"/>
              <a:t>）</a:t>
            </a:r>
            <a:endParaRPr lang="en-US" altLang="zh-CN" dirty="0"/>
          </a:p>
          <a:p>
            <a:pPr lvl="2"/>
            <a:r>
              <a:rPr lang="en-US" altLang="zh-CN" dirty="0"/>
              <a:t>S95%</a:t>
            </a:r>
            <a:r>
              <a:rPr lang="zh-CN" altLang="en-US" dirty="0"/>
              <a:t>：趋势在</a:t>
            </a:r>
            <a:r>
              <a:rPr lang="en-US" altLang="zh-CN" dirty="0"/>
              <a:t>95%</a:t>
            </a:r>
            <a:r>
              <a:rPr lang="zh-CN" altLang="en-US" dirty="0"/>
              <a:t>置信水平下显著（即有统计学意义，可以认为趋势不是随机出现的）</a:t>
            </a:r>
            <a:endParaRPr lang="en-US" altLang="zh-CN" dirty="0"/>
          </a:p>
          <a:p>
            <a:pPr lvl="2"/>
            <a:r>
              <a:rPr lang="en-US" altLang="zh-CN" dirty="0" err="1"/>
              <a:t>NS95</a:t>
            </a:r>
            <a:r>
              <a:rPr lang="en-US" altLang="zh-CN" dirty="0"/>
              <a:t>%</a:t>
            </a:r>
            <a:r>
              <a:rPr lang="zh-CN" altLang="en-US" dirty="0"/>
              <a:t>：趋势在</a:t>
            </a:r>
            <a:r>
              <a:rPr lang="en-US" altLang="zh-CN" dirty="0"/>
              <a:t>95%</a:t>
            </a:r>
            <a:r>
              <a:rPr lang="zh-CN" altLang="en-US" dirty="0"/>
              <a:t>置信水平下不显著（即趋势可能是随机波动的结果，没有统计学意义）</a:t>
            </a:r>
          </a:p>
        </p:txBody>
      </p:sp>
      <p:pic>
        <p:nvPicPr>
          <p:cNvPr id="5" name="图片 4">
            <a:extLst>
              <a:ext uri="{FF2B5EF4-FFF2-40B4-BE49-F238E27FC236}">
                <a16:creationId xmlns:a16="http://schemas.microsoft.com/office/drawing/2014/main" id="{07EA790C-E9D5-4D19-E708-F65AD4DD1196}"/>
              </a:ext>
            </a:extLst>
          </p:cNvPr>
          <p:cNvPicPr>
            <a:picLocks noChangeAspect="1"/>
          </p:cNvPicPr>
          <p:nvPr/>
        </p:nvPicPr>
        <p:blipFill>
          <a:blip r:embed="rId2"/>
          <a:srcRect l="2998" r="1" b="1"/>
          <a:stretch>
            <a:fillRect/>
          </a:stretch>
        </p:blipFill>
        <p:spPr>
          <a:xfrm>
            <a:off x="677334" y="2159331"/>
            <a:ext cx="3144597" cy="3882362"/>
          </a:xfrm>
          <a:prstGeom prst="rect">
            <a:avLst/>
          </a:prstGeom>
        </p:spPr>
      </p:pic>
    </p:spTree>
    <p:extLst>
      <p:ext uri="{BB962C8B-B14F-4D97-AF65-F5344CB8AC3E}">
        <p14:creationId xmlns:p14="http://schemas.microsoft.com/office/powerpoint/2010/main" val="3495634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6337ED-23C5-3808-7B78-B1C7E0A8EB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FED66A-B472-1B7E-8E5E-8B0A34F64F0D}"/>
              </a:ext>
            </a:extLst>
          </p:cNvPr>
          <p:cNvSpPr>
            <a:spLocks noGrp="1"/>
          </p:cNvSpPr>
          <p:nvPr>
            <p:ph type="title"/>
          </p:nvPr>
        </p:nvSpPr>
        <p:spPr>
          <a:xfrm>
            <a:off x="5536733" y="609600"/>
            <a:ext cx="5760531" cy="1320800"/>
          </a:xfrm>
        </p:spPr>
        <p:txBody>
          <a:bodyPr>
            <a:normAutofit/>
          </a:bodyPr>
          <a:lstStyle/>
          <a:p>
            <a:pPr>
              <a:lnSpc>
                <a:spcPct val="90000"/>
              </a:lnSpc>
            </a:pPr>
            <a:r>
              <a:rPr lang="en-US" altLang="zh-CN" sz="2000" dirty="0"/>
              <a:t>Storm wave clustering around New Zealand</a:t>
            </a:r>
            <a:br>
              <a:rPr lang="en-US" altLang="zh-CN" sz="2000" dirty="0"/>
            </a:br>
            <a:r>
              <a:rPr lang="en-US" altLang="zh-CN" sz="2000" dirty="0"/>
              <a:t>and its connection to climatic patterns</a:t>
            </a:r>
            <a:endParaRPr lang="zh-CN" altLang="en-US" sz="2000" dirty="0"/>
          </a:p>
        </p:txBody>
      </p:sp>
      <p:sp>
        <p:nvSpPr>
          <p:cNvPr id="3" name="内容占位符 2">
            <a:extLst>
              <a:ext uri="{FF2B5EF4-FFF2-40B4-BE49-F238E27FC236}">
                <a16:creationId xmlns:a16="http://schemas.microsoft.com/office/drawing/2014/main" id="{F2D5023E-E647-3836-168E-3100608C414F}"/>
              </a:ext>
            </a:extLst>
          </p:cNvPr>
          <p:cNvSpPr>
            <a:spLocks noGrp="1"/>
          </p:cNvSpPr>
          <p:nvPr>
            <p:ph idx="1"/>
          </p:nvPr>
        </p:nvSpPr>
        <p:spPr>
          <a:xfrm>
            <a:off x="5255160" y="1930400"/>
            <a:ext cx="6323676" cy="4656278"/>
          </a:xfrm>
        </p:spPr>
        <p:txBody>
          <a:bodyPr>
            <a:normAutofit/>
          </a:bodyPr>
          <a:lstStyle/>
          <a:p>
            <a:pPr>
              <a:lnSpc>
                <a:spcPct val="90000"/>
              </a:lnSpc>
            </a:pPr>
            <a:r>
              <a:rPr lang="zh-CN" altLang="en-US" sz="1500" dirty="0"/>
              <a:t>计算</a:t>
            </a:r>
            <a:r>
              <a:rPr lang="en-US" altLang="zh-CN" sz="1500" dirty="0"/>
              <a:t>climate patterns</a:t>
            </a:r>
            <a:r>
              <a:rPr lang="zh-CN" altLang="en-US" sz="1500" dirty="0"/>
              <a:t>与</a:t>
            </a:r>
            <a:r>
              <a:rPr lang="en-US" altLang="zh-CN" sz="1500" dirty="0"/>
              <a:t>Storm cluster index</a:t>
            </a:r>
            <a:r>
              <a:rPr lang="zh-CN" altLang="en-US" sz="1500" dirty="0"/>
              <a:t>之间的相关性</a:t>
            </a:r>
            <a:endParaRPr lang="en-US" altLang="zh-CN" sz="1500" dirty="0"/>
          </a:p>
          <a:p>
            <a:pPr lvl="1">
              <a:lnSpc>
                <a:spcPct val="90000"/>
              </a:lnSpc>
            </a:pPr>
            <a:r>
              <a:rPr lang="en-US" altLang="zh-CN" sz="1500" dirty="0"/>
              <a:t>Monthly correlation</a:t>
            </a:r>
          </a:p>
          <a:p>
            <a:pPr lvl="2">
              <a:lnSpc>
                <a:spcPct val="90000"/>
              </a:lnSpc>
            </a:pPr>
            <a:r>
              <a:rPr lang="zh-CN" altLang="en-US" sz="1500" dirty="0"/>
              <a:t>计算气候指数月异常值，然后与每月的</a:t>
            </a:r>
            <a:r>
              <a:rPr lang="en-US" altLang="zh-CN" sz="1500" dirty="0"/>
              <a:t>SWCs</a:t>
            </a:r>
            <a:r>
              <a:rPr lang="zh-CN" altLang="en-US" sz="1500" dirty="0"/>
              <a:t>的</a:t>
            </a:r>
            <a:r>
              <a:rPr lang="en-NZ" altLang="zh-CN" sz="1500" dirty="0"/>
              <a:t>Pearson’s correlation coefficient</a:t>
            </a:r>
            <a:endParaRPr lang="en-US" altLang="zh-CN" sz="1500" dirty="0"/>
          </a:p>
          <a:p>
            <a:pPr lvl="1">
              <a:lnSpc>
                <a:spcPct val="90000"/>
              </a:lnSpc>
            </a:pPr>
            <a:r>
              <a:rPr lang="en-NZ" altLang="zh-CN" sz="1500" dirty="0"/>
              <a:t>lagged-seasonal correlations (lagged by one season)</a:t>
            </a:r>
          </a:p>
          <a:p>
            <a:pPr lvl="2">
              <a:lnSpc>
                <a:spcPct val="90000"/>
              </a:lnSpc>
            </a:pPr>
            <a:r>
              <a:rPr lang="zh-CN" altLang="en-US" sz="1500" dirty="0"/>
              <a:t>参考：</a:t>
            </a:r>
            <a:r>
              <a:rPr lang="en-US" altLang="zh-CN" sz="1500" dirty="0"/>
              <a:t> Because of the inherent noisiness of the SOI time series at short timescales, seasonally averaged SOI values have been found to be more suitable for correlations than monthly averaged values (Harley et al., 2010).</a:t>
            </a:r>
          </a:p>
          <a:p>
            <a:pPr lvl="2">
              <a:lnSpc>
                <a:spcPct val="90000"/>
              </a:lnSpc>
            </a:pPr>
            <a:r>
              <a:rPr lang="en-US" altLang="zh-CN" sz="1500" dirty="0" err="1"/>
              <a:t>IOD</a:t>
            </a:r>
            <a:r>
              <a:rPr lang="en-US" altLang="zh-CN" sz="1500" dirty="0"/>
              <a:t>/</a:t>
            </a:r>
            <a:r>
              <a:rPr lang="en-US" altLang="zh-CN" sz="1500" dirty="0" err="1"/>
              <a:t>PDO</a:t>
            </a:r>
            <a:r>
              <a:rPr lang="zh-CN" altLang="en-US" sz="1500" dirty="0"/>
              <a:t>受</a:t>
            </a:r>
            <a:r>
              <a:rPr lang="en-US" altLang="zh-CN" sz="1500" dirty="0"/>
              <a:t>ENSO</a:t>
            </a:r>
            <a:r>
              <a:rPr lang="zh-CN" altLang="en-US" sz="1500" dirty="0"/>
              <a:t>的变异性影响，同样需要计算季节平均</a:t>
            </a:r>
            <a:endParaRPr lang="en-US" altLang="zh-CN" sz="1500" dirty="0"/>
          </a:p>
          <a:p>
            <a:pPr lvl="2">
              <a:lnSpc>
                <a:spcPct val="90000"/>
              </a:lnSpc>
            </a:pPr>
            <a:endParaRPr lang="en-US" altLang="zh-CN" sz="1500" dirty="0"/>
          </a:p>
          <a:p>
            <a:pPr lvl="1">
              <a:lnSpc>
                <a:spcPct val="90000"/>
              </a:lnSpc>
            </a:pPr>
            <a:r>
              <a:rPr lang="zh-CN" altLang="en-US" sz="1700" dirty="0"/>
              <a:t>结论： </a:t>
            </a:r>
            <a:endParaRPr lang="en-US" altLang="zh-CN" sz="1700" dirty="0"/>
          </a:p>
          <a:p>
            <a:pPr lvl="2">
              <a:lnSpc>
                <a:spcPct val="90000"/>
              </a:lnSpc>
            </a:pPr>
            <a:r>
              <a:rPr lang="en-US" altLang="zh-CN" sz="1500" dirty="0"/>
              <a:t>ENSO / </a:t>
            </a:r>
            <a:r>
              <a:rPr lang="en-US" altLang="zh-CN" sz="1500" dirty="0" err="1"/>
              <a:t>PDO</a:t>
            </a:r>
            <a:r>
              <a:rPr lang="en-US" altLang="zh-CN" sz="1500" dirty="0"/>
              <a:t>/ </a:t>
            </a:r>
            <a:r>
              <a:rPr lang="en-US" altLang="zh-CN" sz="1500" dirty="0" err="1"/>
              <a:t>IOD</a:t>
            </a:r>
            <a:r>
              <a:rPr lang="en-US" altLang="zh-CN" sz="1500" dirty="0"/>
              <a:t> </a:t>
            </a:r>
            <a:r>
              <a:rPr lang="zh-CN" altLang="en-US" sz="1500" dirty="0"/>
              <a:t>在一个季节滞后的结果上具有更高的相关性，因为遥相关现象，大约</a:t>
            </a:r>
            <a:r>
              <a:rPr lang="en-US" altLang="zh-CN" sz="1500" dirty="0"/>
              <a:t>3-6</a:t>
            </a:r>
            <a:r>
              <a:rPr lang="zh-CN" altLang="en-US" sz="1500" dirty="0"/>
              <a:t>对于印度洋和太平洋的温度变化产生变化</a:t>
            </a:r>
            <a:endParaRPr lang="en-US" altLang="zh-CN" sz="1500" dirty="0"/>
          </a:p>
          <a:p>
            <a:pPr lvl="2">
              <a:lnSpc>
                <a:spcPct val="90000"/>
              </a:lnSpc>
            </a:pPr>
            <a:r>
              <a:rPr lang="en-US" altLang="zh-CN" sz="1500" dirty="0"/>
              <a:t>SAM / </a:t>
            </a:r>
            <a:r>
              <a:rPr lang="en-US" altLang="zh-CN" sz="1500" dirty="0" err="1"/>
              <a:t>ZW3</a:t>
            </a:r>
            <a:r>
              <a:rPr lang="en-US" altLang="zh-CN" sz="1500" dirty="0"/>
              <a:t> </a:t>
            </a:r>
            <a:r>
              <a:rPr lang="zh-CN" altLang="en-US" sz="1500" dirty="0"/>
              <a:t>则对于每月的相关性更高，和</a:t>
            </a:r>
            <a:r>
              <a:rPr lang="en-US" altLang="zh-CN" sz="1500" dirty="0" err="1"/>
              <a:t>SwC</a:t>
            </a:r>
            <a:r>
              <a:rPr lang="zh-CN" altLang="en-US" sz="1500" dirty="0"/>
              <a:t>的同步性更高</a:t>
            </a:r>
            <a:endParaRPr lang="en-US" altLang="zh-CN" sz="1500" dirty="0"/>
          </a:p>
        </p:txBody>
      </p:sp>
      <p:pic>
        <p:nvPicPr>
          <p:cNvPr id="6" name="图片 5">
            <a:extLst>
              <a:ext uri="{FF2B5EF4-FFF2-40B4-BE49-F238E27FC236}">
                <a16:creationId xmlns:a16="http://schemas.microsoft.com/office/drawing/2014/main" id="{2804C38D-306C-4A5E-FB36-2B0043A37002}"/>
              </a:ext>
            </a:extLst>
          </p:cNvPr>
          <p:cNvPicPr>
            <a:picLocks noChangeAspect="1"/>
          </p:cNvPicPr>
          <p:nvPr/>
        </p:nvPicPr>
        <p:blipFill>
          <a:blip r:embed="rId2"/>
          <a:srcRect l="8279" r="11038"/>
          <a:stretch>
            <a:fillRect/>
          </a:stretch>
        </p:blipFill>
        <p:spPr>
          <a:xfrm>
            <a:off x="155800" y="609600"/>
            <a:ext cx="4701950" cy="5977078"/>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136505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D535C-31AB-D222-55E2-8AB1300E0A8D}"/>
              </a:ext>
            </a:extLst>
          </p:cNvPr>
          <p:cNvSpPr>
            <a:spLocks noGrp="1"/>
          </p:cNvSpPr>
          <p:nvPr>
            <p:ph type="title"/>
          </p:nvPr>
        </p:nvSpPr>
        <p:spPr/>
        <p:txBody>
          <a:bodyPr>
            <a:normAutofit fontScale="90000"/>
          </a:bodyPr>
          <a:lstStyle/>
          <a:p>
            <a:r>
              <a:rPr lang="en-US" altLang="zh-CN" dirty="0"/>
              <a:t>Storm wave clustering around New Zealand</a:t>
            </a:r>
            <a:br>
              <a:rPr lang="en-US" altLang="zh-CN" dirty="0"/>
            </a:br>
            <a:r>
              <a:rPr lang="en-US" altLang="zh-CN" dirty="0"/>
              <a:t>and its connection to climatic patterns</a:t>
            </a:r>
            <a:endParaRPr lang="zh-CN" altLang="en-US" dirty="0"/>
          </a:p>
        </p:txBody>
      </p:sp>
      <p:sp>
        <p:nvSpPr>
          <p:cNvPr id="3" name="内容占位符 2">
            <a:extLst>
              <a:ext uri="{FF2B5EF4-FFF2-40B4-BE49-F238E27FC236}">
                <a16:creationId xmlns:a16="http://schemas.microsoft.com/office/drawing/2014/main" id="{6AD58F22-EEE4-4A9D-352A-1554A452DB0F}"/>
              </a:ext>
            </a:extLst>
          </p:cNvPr>
          <p:cNvSpPr>
            <a:spLocks noGrp="1"/>
          </p:cNvSpPr>
          <p:nvPr>
            <p:ph idx="1"/>
          </p:nvPr>
        </p:nvSpPr>
        <p:spPr>
          <a:xfrm>
            <a:off x="266645" y="1930400"/>
            <a:ext cx="7588305" cy="4229100"/>
          </a:xfrm>
        </p:spPr>
        <p:txBody>
          <a:bodyPr>
            <a:normAutofit/>
          </a:bodyPr>
          <a:lstStyle/>
          <a:p>
            <a:pPr lvl="1"/>
            <a:r>
              <a:rPr lang="en-US" altLang="zh-CN" dirty="0"/>
              <a:t>annually averaged monthly anomalies </a:t>
            </a:r>
            <a:r>
              <a:rPr lang="en-NZ" altLang="zh-CN" dirty="0"/>
              <a:t>correlations </a:t>
            </a:r>
            <a:r>
              <a:rPr lang="zh-CN" altLang="en-US" dirty="0"/>
              <a:t>（</a:t>
            </a:r>
            <a:r>
              <a:rPr lang="en-US" altLang="zh-CN" dirty="0"/>
              <a:t>SWC parameters and climate indices</a:t>
            </a:r>
            <a:r>
              <a:rPr lang="zh-CN" altLang="en-US" dirty="0"/>
              <a:t>）</a:t>
            </a:r>
            <a:endParaRPr lang="en-NZ" altLang="zh-CN" dirty="0"/>
          </a:p>
          <a:p>
            <a:pPr lvl="2"/>
            <a:r>
              <a:rPr lang="zh-CN" altLang="en-US" dirty="0"/>
              <a:t>先计算月平均值，在计算年度平均</a:t>
            </a:r>
            <a:endParaRPr lang="en-US" altLang="zh-CN" dirty="0"/>
          </a:p>
          <a:p>
            <a:pPr lvl="2"/>
            <a:r>
              <a:rPr lang="zh-CN" altLang="en-US" dirty="0"/>
              <a:t>然后计算</a:t>
            </a:r>
            <a:r>
              <a:rPr lang="en-US" altLang="zh-CN" dirty="0"/>
              <a:t>SWC</a:t>
            </a:r>
            <a:r>
              <a:rPr lang="zh-CN" altLang="en-US" dirty="0"/>
              <a:t>参数与气候指数之间的关系</a:t>
            </a:r>
            <a:endParaRPr lang="en-US" altLang="zh-CN" dirty="0"/>
          </a:p>
          <a:p>
            <a:pPr lvl="1"/>
            <a:r>
              <a:rPr lang="en-US" altLang="zh-CN" dirty="0"/>
              <a:t>Squared wavelet coherence spectra of monthly anomalies of storm cluster indices with monthly anomalies of the SOI. </a:t>
            </a:r>
          </a:p>
          <a:p>
            <a:pPr lvl="2"/>
            <a:r>
              <a:rPr lang="zh-CN" altLang="en-US" dirty="0"/>
              <a:t>显示两个时间序列之间在不同时间和频率（周期）上的相关性。</a:t>
            </a:r>
            <a:endParaRPr lang="en-US" altLang="zh-CN" dirty="0"/>
          </a:p>
          <a:p>
            <a:pPr lvl="2"/>
            <a:r>
              <a:rPr lang="zh-CN" altLang="en-US" dirty="0"/>
              <a:t>风暴簇指数的月度异常值和</a:t>
            </a:r>
            <a:r>
              <a:rPr lang="en-US" altLang="zh-CN" dirty="0"/>
              <a:t>SOI </a:t>
            </a:r>
            <a:r>
              <a:rPr lang="zh-CN" altLang="en-US" dirty="0"/>
              <a:t>的小波相干谱</a:t>
            </a:r>
            <a:endParaRPr lang="en-US" altLang="zh-CN" dirty="0"/>
          </a:p>
          <a:p>
            <a:pPr lvl="3"/>
            <a:r>
              <a:rPr lang="zh-CN" altLang="en-US" dirty="0"/>
              <a:t>向上箭头 → 两个序列同相（</a:t>
            </a:r>
            <a:r>
              <a:rPr lang="en-US" altLang="zh-CN" dirty="0"/>
              <a:t>in phase</a:t>
            </a:r>
            <a:r>
              <a:rPr lang="zh-CN" altLang="en-US" dirty="0"/>
              <a:t>），即 </a:t>
            </a:r>
            <a:r>
              <a:rPr lang="en-US" altLang="zh-CN" dirty="0"/>
              <a:t>SOI </a:t>
            </a:r>
            <a:r>
              <a:rPr lang="zh-CN" altLang="en-US" dirty="0"/>
              <a:t>增加时 </a:t>
            </a:r>
            <a:r>
              <a:rPr lang="en-US" altLang="zh-CN" dirty="0"/>
              <a:t>SWCs </a:t>
            </a:r>
            <a:r>
              <a:rPr lang="zh-CN" altLang="en-US" dirty="0"/>
              <a:t>也增加。</a:t>
            </a:r>
            <a:endParaRPr lang="en-US" altLang="zh-CN" dirty="0"/>
          </a:p>
          <a:p>
            <a:pPr lvl="3"/>
            <a:r>
              <a:rPr lang="zh-CN" altLang="en-US" dirty="0"/>
              <a:t>向下箭头 → 反相（</a:t>
            </a:r>
            <a:r>
              <a:rPr lang="en-US" altLang="zh-CN" dirty="0"/>
              <a:t>antiphase</a:t>
            </a:r>
            <a:r>
              <a:rPr lang="zh-CN" altLang="en-US" dirty="0"/>
              <a:t>），</a:t>
            </a:r>
            <a:r>
              <a:rPr lang="en-US" altLang="zh-CN" dirty="0"/>
              <a:t>SOI </a:t>
            </a:r>
            <a:r>
              <a:rPr lang="zh-CN" altLang="en-US" dirty="0"/>
              <a:t>增加时 </a:t>
            </a:r>
            <a:r>
              <a:rPr lang="en-US" altLang="zh-CN" dirty="0"/>
              <a:t>SWCs </a:t>
            </a:r>
            <a:r>
              <a:rPr lang="zh-CN" altLang="en-US" dirty="0"/>
              <a:t>减少。</a:t>
            </a:r>
            <a:endParaRPr lang="en-US" altLang="zh-CN" dirty="0"/>
          </a:p>
          <a:p>
            <a:pPr lvl="3"/>
            <a:r>
              <a:rPr lang="zh-CN" altLang="en-US" dirty="0"/>
              <a:t>向右箭头 → </a:t>
            </a:r>
            <a:r>
              <a:rPr lang="en-US" altLang="zh-CN" dirty="0"/>
              <a:t>ENSO </a:t>
            </a:r>
            <a:r>
              <a:rPr lang="zh-CN" altLang="en-US" dirty="0"/>
              <a:t>领先 </a:t>
            </a:r>
            <a:r>
              <a:rPr lang="en-US" altLang="zh-CN" dirty="0"/>
              <a:t>SWCs</a:t>
            </a:r>
            <a:r>
              <a:rPr lang="zh-CN" altLang="en-US" dirty="0"/>
              <a:t>（</a:t>
            </a:r>
            <a:r>
              <a:rPr lang="en-US" altLang="zh-CN" dirty="0"/>
              <a:t>ENSO </a:t>
            </a:r>
            <a:r>
              <a:rPr lang="zh-CN" altLang="en-US" dirty="0"/>
              <a:t>的变化在前，风暴簇响应在后）。</a:t>
            </a:r>
            <a:endParaRPr lang="en-US" altLang="zh-CN" dirty="0"/>
          </a:p>
          <a:p>
            <a:pPr lvl="3"/>
            <a:r>
              <a:rPr lang="zh-CN" altLang="en-US" dirty="0"/>
              <a:t>向左箭头 → </a:t>
            </a:r>
            <a:r>
              <a:rPr lang="en-US" altLang="zh-CN" dirty="0"/>
              <a:t>SWCs </a:t>
            </a:r>
            <a:r>
              <a:rPr lang="zh-CN" altLang="en-US" dirty="0"/>
              <a:t>领先 </a:t>
            </a:r>
            <a:r>
              <a:rPr lang="en-US" altLang="zh-CN" dirty="0"/>
              <a:t>ENSO</a:t>
            </a:r>
            <a:r>
              <a:rPr lang="zh-CN" altLang="en-US" dirty="0"/>
              <a:t>（风暴簇的变化先发生，</a:t>
            </a:r>
            <a:r>
              <a:rPr lang="en-US" altLang="zh-CN" dirty="0"/>
              <a:t>ENSO </a:t>
            </a:r>
            <a:r>
              <a:rPr lang="zh-CN" altLang="en-US" dirty="0"/>
              <a:t>后发生）</a:t>
            </a:r>
            <a:endParaRPr lang="en-US" altLang="zh-CN" dirty="0"/>
          </a:p>
        </p:txBody>
      </p:sp>
      <p:pic>
        <p:nvPicPr>
          <p:cNvPr id="6" name="图片 5">
            <a:extLst>
              <a:ext uri="{FF2B5EF4-FFF2-40B4-BE49-F238E27FC236}">
                <a16:creationId xmlns:a16="http://schemas.microsoft.com/office/drawing/2014/main" id="{5B5B2BE6-318C-C066-FE39-92A95B7BDA09}"/>
              </a:ext>
            </a:extLst>
          </p:cNvPr>
          <p:cNvPicPr>
            <a:picLocks noChangeAspect="1"/>
          </p:cNvPicPr>
          <p:nvPr/>
        </p:nvPicPr>
        <p:blipFill>
          <a:blip r:embed="rId3"/>
          <a:stretch>
            <a:fillRect/>
          </a:stretch>
        </p:blipFill>
        <p:spPr>
          <a:xfrm>
            <a:off x="7465112" y="3041650"/>
            <a:ext cx="4617706" cy="3009900"/>
          </a:xfrm>
          <a:prstGeom prst="rect">
            <a:avLst/>
          </a:prstGeom>
        </p:spPr>
      </p:pic>
    </p:spTree>
    <p:extLst>
      <p:ext uri="{BB962C8B-B14F-4D97-AF65-F5344CB8AC3E}">
        <p14:creationId xmlns:p14="http://schemas.microsoft.com/office/powerpoint/2010/main" val="4096351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2E8F22EE-ABB4-8422-5DAA-625FDA0DF4C1}"/>
              </a:ext>
            </a:extLst>
          </p:cNvPr>
          <p:cNvSpPr>
            <a:spLocks noGrp="1"/>
          </p:cNvSpPr>
          <p:nvPr>
            <p:ph type="title"/>
          </p:nvPr>
        </p:nvSpPr>
        <p:spPr>
          <a:xfrm>
            <a:off x="7181723" y="609600"/>
            <a:ext cx="4512989" cy="2227730"/>
          </a:xfrm>
        </p:spPr>
        <p:txBody>
          <a:bodyPr anchor="ctr">
            <a:normAutofit/>
          </a:bodyPr>
          <a:lstStyle/>
          <a:p>
            <a:r>
              <a:rPr lang="en-US" altLang="zh-CN" sz="3300">
                <a:solidFill>
                  <a:srgbClr val="FFFFFF"/>
                </a:solidFill>
              </a:rPr>
              <a:t>Storm wave clustering around New Zealand</a:t>
            </a:r>
            <a:br>
              <a:rPr lang="en-US" altLang="zh-CN" sz="3300">
                <a:solidFill>
                  <a:srgbClr val="FFFFFF"/>
                </a:solidFill>
              </a:rPr>
            </a:br>
            <a:r>
              <a:rPr lang="en-US" altLang="zh-CN" sz="3300">
                <a:solidFill>
                  <a:srgbClr val="FFFFFF"/>
                </a:solidFill>
              </a:rPr>
              <a:t>and its connection to climatic patterns</a:t>
            </a:r>
            <a:endParaRPr lang="zh-CN" altLang="en-US" sz="3300">
              <a:solidFill>
                <a:srgbClr val="FFFFFF"/>
              </a:solidFill>
            </a:endParaRPr>
          </a:p>
        </p:txBody>
      </p:sp>
      <p:pic>
        <p:nvPicPr>
          <p:cNvPr id="5" name="图片 4">
            <a:extLst>
              <a:ext uri="{FF2B5EF4-FFF2-40B4-BE49-F238E27FC236}">
                <a16:creationId xmlns:a16="http://schemas.microsoft.com/office/drawing/2014/main" id="{80263EA7-001E-07EB-8881-3C103EE65D73}"/>
              </a:ext>
            </a:extLst>
          </p:cNvPr>
          <p:cNvPicPr>
            <a:picLocks noChangeAspect="1"/>
          </p:cNvPicPr>
          <p:nvPr/>
        </p:nvPicPr>
        <p:blipFill>
          <a:blip r:embed="rId2"/>
          <a:stretch>
            <a:fillRect/>
          </a:stretch>
        </p:blipFill>
        <p:spPr>
          <a:xfrm>
            <a:off x="319229" y="1857568"/>
            <a:ext cx="4995441" cy="4071283"/>
          </a:xfrm>
          <a:prstGeom prst="rect">
            <a:avLst/>
          </a:prstGeom>
        </p:spPr>
      </p:pic>
      <p:sp>
        <p:nvSpPr>
          <p:cNvPr id="3" name="内容占位符 2">
            <a:extLst>
              <a:ext uri="{FF2B5EF4-FFF2-40B4-BE49-F238E27FC236}">
                <a16:creationId xmlns:a16="http://schemas.microsoft.com/office/drawing/2014/main" id="{9D98CA99-7F4B-3B40-1563-6DF2EE8EB6CE}"/>
              </a:ext>
            </a:extLst>
          </p:cNvPr>
          <p:cNvSpPr>
            <a:spLocks noGrp="1"/>
          </p:cNvSpPr>
          <p:nvPr>
            <p:ph idx="1"/>
          </p:nvPr>
        </p:nvSpPr>
        <p:spPr>
          <a:xfrm>
            <a:off x="5672758" y="3143050"/>
            <a:ext cx="6238872" cy="3423004"/>
          </a:xfrm>
        </p:spPr>
        <p:txBody>
          <a:bodyPr anchor="t">
            <a:normAutofit/>
          </a:bodyPr>
          <a:lstStyle/>
          <a:p>
            <a:r>
              <a:rPr lang="zh-CN" altLang="en-US" dirty="0">
                <a:solidFill>
                  <a:srgbClr val="FFFFFF"/>
                </a:solidFill>
              </a:rPr>
              <a:t>结论：</a:t>
            </a:r>
            <a:endParaRPr lang="en-US" altLang="zh-CN" dirty="0">
              <a:solidFill>
                <a:srgbClr val="FFFFFF"/>
              </a:solidFill>
            </a:endParaRPr>
          </a:p>
          <a:p>
            <a:pPr lvl="1"/>
            <a:r>
              <a:rPr lang="en-US" altLang="zh-CN" dirty="0">
                <a:solidFill>
                  <a:srgbClr val="FFFFFF"/>
                </a:solidFill>
              </a:rPr>
              <a:t>EL Nino ( -SOI)/ +</a:t>
            </a:r>
            <a:r>
              <a:rPr lang="en-US" altLang="zh-CN" dirty="0" err="1">
                <a:solidFill>
                  <a:srgbClr val="FFFFFF"/>
                </a:solidFill>
              </a:rPr>
              <a:t>IOD</a:t>
            </a:r>
            <a:r>
              <a:rPr lang="en-US" altLang="zh-CN" dirty="0">
                <a:solidFill>
                  <a:srgbClr val="FFFFFF"/>
                </a:solidFill>
              </a:rPr>
              <a:t> / +</a:t>
            </a:r>
            <a:r>
              <a:rPr lang="en-US" altLang="zh-CN" dirty="0" err="1">
                <a:solidFill>
                  <a:srgbClr val="FFFFFF"/>
                </a:solidFill>
              </a:rPr>
              <a:t>PDO</a:t>
            </a:r>
            <a:r>
              <a:rPr lang="zh-CN" altLang="en-US" dirty="0">
                <a:solidFill>
                  <a:srgbClr val="FFFFFF"/>
                </a:solidFill>
              </a:rPr>
              <a:t>  </a:t>
            </a:r>
            <a:endParaRPr lang="en-US" altLang="zh-CN" dirty="0">
              <a:solidFill>
                <a:srgbClr val="FFFFFF"/>
              </a:solidFill>
            </a:endParaRPr>
          </a:p>
          <a:p>
            <a:pPr lvl="2"/>
            <a:r>
              <a:rPr lang="zh-CN" altLang="en-US" dirty="0">
                <a:solidFill>
                  <a:srgbClr val="FFFFFF"/>
                </a:solidFill>
              </a:rPr>
              <a:t>西南风增强，影响西海岸和南海岸</a:t>
            </a:r>
            <a:endParaRPr lang="en-US" altLang="zh-CN" dirty="0">
              <a:solidFill>
                <a:srgbClr val="FFFFFF"/>
              </a:solidFill>
            </a:endParaRPr>
          </a:p>
          <a:p>
            <a:pPr lvl="1"/>
            <a:r>
              <a:rPr lang="en-US" altLang="zh-CN" dirty="0">
                <a:solidFill>
                  <a:srgbClr val="FFFFFF"/>
                </a:solidFill>
              </a:rPr>
              <a:t>La Nina ( +SOI)/ -</a:t>
            </a:r>
            <a:r>
              <a:rPr lang="en-US" altLang="zh-CN" dirty="0" err="1">
                <a:solidFill>
                  <a:srgbClr val="FFFFFF"/>
                </a:solidFill>
              </a:rPr>
              <a:t>IOD</a:t>
            </a:r>
            <a:r>
              <a:rPr lang="en-US" altLang="zh-CN" dirty="0">
                <a:solidFill>
                  <a:srgbClr val="FFFFFF"/>
                </a:solidFill>
              </a:rPr>
              <a:t> / -</a:t>
            </a:r>
            <a:r>
              <a:rPr lang="en-US" altLang="zh-CN" dirty="0" err="1">
                <a:solidFill>
                  <a:srgbClr val="FFFFFF"/>
                </a:solidFill>
              </a:rPr>
              <a:t>PDO</a:t>
            </a:r>
            <a:r>
              <a:rPr lang="zh-CN" altLang="en-US" dirty="0">
                <a:solidFill>
                  <a:srgbClr val="FFFFFF"/>
                </a:solidFill>
              </a:rPr>
              <a:t> </a:t>
            </a:r>
            <a:endParaRPr lang="en-US" altLang="zh-CN" dirty="0">
              <a:solidFill>
                <a:srgbClr val="FFFFFF"/>
              </a:solidFill>
            </a:endParaRPr>
          </a:p>
          <a:p>
            <a:pPr lvl="2"/>
            <a:r>
              <a:rPr lang="zh-CN" altLang="en-US" dirty="0">
                <a:solidFill>
                  <a:srgbClr val="FFFFFF"/>
                </a:solidFill>
              </a:rPr>
              <a:t>东北风增强，影响北海岸 </a:t>
            </a:r>
            <a:endParaRPr lang="en-US" altLang="zh-CN" dirty="0">
              <a:solidFill>
                <a:srgbClr val="FFFFFF"/>
              </a:solidFill>
            </a:endParaRPr>
          </a:p>
          <a:p>
            <a:pPr lvl="1"/>
            <a:r>
              <a:rPr lang="zh-CN" altLang="en-US" dirty="0">
                <a:solidFill>
                  <a:srgbClr val="FFFFFF"/>
                </a:solidFill>
              </a:rPr>
              <a:t>负</a:t>
            </a:r>
            <a:r>
              <a:rPr lang="en-US" altLang="zh-CN" dirty="0" err="1">
                <a:solidFill>
                  <a:srgbClr val="FFFFFF"/>
                </a:solidFill>
              </a:rPr>
              <a:t>ZW3</a:t>
            </a:r>
            <a:r>
              <a:rPr lang="en-US" altLang="zh-CN" dirty="0">
                <a:solidFill>
                  <a:srgbClr val="FFFFFF"/>
                </a:solidFill>
              </a:rPr>
              <a:t> </a:t>
            </a:r>
            <a:r>
              <a:rPr lang="zh-CN" altLang="en-US" dirty="0">
                <a:solidFill>
                  <a:srgbClr val="FFFFFF"/>
                </a:solidFill>
              </a:rPr>
              <a:t>弱化了东向大气流，西海岸风暴簇增强，沙滩更多侵蚀。</a:t>
            </a:r>
            <a:endParaRPr lang="en-US" altLang="zh-CN" dirty="0">
              <a:solidFill>
                <a:srgbClr val="FFFFFF"/>
              </a:solidFill>
            </a:endParaRPr>
          </a:p>
          <a:p>
            <a:pPr lvl="1"/>
            <a:r>
              <a:rPr lang="zh-CN" altLang="en-US" dirty="0">
                <a:solidFill>
                  <a:srgbClr val="FFFFFF"/>
                </a:solidFill>
              </a:rPr>
              <a:t>正</a:t>
            </a:r>
            <a:r>
              <a:rPr lang="en-US" altLang="zh-CN" dirty="0">
                <a:solidFill>
                  <a:srgbClr val="FFFFFF"/>
                </a:solidFill>
              </a:rPr>
              <a:t>SAM</a:t>
            </a:r>
            <a:r>
              <a:rPr lang="zh-CN" altLang="en-US" dirty="0">
                <a:solidFill>
                  <a:srgbClr val="FFFFFF"/>
                </a:solidFill>
              </a:rPr>
              <a:t>增强，西风带南移，减弱了西海岸的波浪能量，南海岸影响更严重，波浪更强烈地到达 新西兰北岛的东海岸，</a:t>
            </a:r>
          </a:p>
        </p:txBody>
      </p:sp>
    </p:spTree>
    <p:extLst>
      <p:ext uri="{BB962C8B-B14F-4D97-AF65-F5344CB8AC3E}">
        <p14:creationId xmlns:p14="http://schemas.microsoft.com/office/powerpoint/2010/main" val="1880623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47E33-AE04-38FE-CF20-69BEE0EB00E2}"/>
              </a:ext>
            </a:extLst>
          </p:cNvPr>
          <p:cNvSpPr>
            <a:spLocks noGrp="1"/>
          </p:cNvSpPr>
          <p:nvPr>
            <p:ph type="title"/>
          </p:nvPr>
        </p:nvSpPr>
        <p:spPr>
          <a:xfrm>
            <a:off x="677334" y="609600"/>
            <a:ext cx="9083886" cy="1320800"/>
          </a:xfrm>
        </p:spPr>
        <p:txBody>
          <a:bodyPr/>
          <a:lstStyle/>
          <a:p>
            <a:r>
              <a:rPr lang="en-US" altLang="zh-CN" dirty="0"/>
              <a:t>Seas and swells throughout New Zealand: A new partitioned hindcast</a:t>
            </a:r>
            <a:endParaRPr lang="zh-CN" altLang="en-US" dirty="0"/>
          </a:p>
        </p:txBody>
      </p:sp>
      <p:sp>
        <p:nvSpPr>
          <p:cNvPr id="3" name="内容占位符 2">
            <a:extLst>
              <a:ext uri="{FF2B5EF4-FFF2-40B4-BE49-F238E27FC236}">
                <a16:creationId xmlns:a16="http://schemas.microsoft.com/office/drawing/2014/main" id="{9E0E3685-D23C-77FA-36C2-88668B104726}"/>
              </a:ext>
            </a:extLst>
          </p:cNvPr>
          <p:cNvSpPr>
            <a:spLocks noGrp="1"/>
          </p:cNvSpPr>
          <p:nvPr>
            <p:ph idx="1"/>
          </p:nvPr>
        </p:nvSpPr>
        <p:spPr>
          <a:xfrm>
            <a:off x="677334" y="2160589"/>
            <a:ext cx="8695266" cy="4339271"/>
          </a:xfrm>
        </p:spPr>
        <p:txBody>
          <a:bodyPr>
            <a:normAutofit fontScale="92500" lnSpcReduction="20000"/>
          </a:bodyPr>
          <a:lstStyle/>
          <a:p>
            <a:r>
              <a:rPr lang="zh-CN" altLang="en-US" dirty="0"/>
              <a:t>背景：</a:t>
            </a:r>
            <a:endParaRPr lang="en-US" altLang="zh-CN" dirty="0"/>
          </a:p>
          <a:p>
            <a:pPr lvl="1"/>
            <a:r>
              <a:rPr lang="zh-CN" altLang="en-US" dirty="0"/>
              <a:t>通过研究</a:t>
            </a:r>
            <a:r>
              <a:rPr lang="zh-CN" altLang="en-US" dirty="0">
                <a:solidFill>
                  <a:schemeClr val="accent5"/>
                </a:solidFill>
              </a:rPr>
              <a:t>海高异常</a:t>
            </a:r>
            <a:r>
              <a:rPr lang="zh-CN" altLang="en-US" dirty="0"/>
              <a:t>与大气指数的相关性去分析整合和分区的海浪参数</a:t>
            </a:r>
            <a:endParaRPr lang="en-US" altLang="zh-CN" dirty="0"/>
          </a:p>
          <a:p>
            <a:pPr lvl="1"/>
            <a:r>
              <a:rPr lang="zh-CN" altLang="en-US" dirty="0"/>
              <a:t>先前研究都是单向波</a:t>
            </a:r>
            <a:r>
              <a:rPr lang="en-US" altLang="zh-CN" dirty="0"/>
              <a:t>, </a:t>
            </a:r>
            <a:r>
              <a:rPr lang="zh-CN" altLang="en-US" dirty="0"/>
              <a:t>该研究通过</a:t>
            </a:r>
            <a:r>
              <a:rPr lang="en-US" altLang="zh-CN" dirty="0" err="1"/>
              <a:t>wavewatch</a:t>
            </a:r>
            <a:r>
              <a:rPr lang="en-US" altLang="zh-CN" dirty="0"/>
              <a:t>/SWAN</a:t>
            </a:r>
            <a:r>
              <a:rPr lang="zh-CN" altLang="en-US" dirty="0"/>
              <a:t>识别不同的海浪系统</a:t>
            </a:r>
            <a:endParaRPr lang="en-US" altLang="zh-CN" dirty="0"/>
          </a:p>
          <a:p>
            <a:pPr lvl="1"/>
            <a:endParaRPr lang="en-US" altLang="zh-CN" dirty="0"/>
          </a:p>
          <a:p>
            <a:r>
              <a:rPr lang="zh-CN" altLang="en-US" dirty="0"/>
              <a:t>气候指数来源</a:t>
            </a:r>
            <a:r>
              <a:rPr lang="en-US" altLang="zh-CN" dirty="0"/>
              <a:t>:</a:t>
            </a:r>
          </a:p>
          <a:p>
            <a:pPr lvl="1"/>
            <a:r>
              <a:rPr lang="en-US" altLang="zh-CN" dirty="0"/>
              <a:t>SOI / </a:t>
            </a:r>
            <a:r>
              <a:rPr lang="en-US" altLang="zh-CN" dirty="0" err="1"/>
              <a:t>DMI</a:t>
            </a:r>
            <a:r>
              <a:rPr lang="en-US" altLang="zh-CN" dirty="0"/>
              <a:t> (DOI) : the Physical Sciences Laboratory (</a:t>
            </a:r>
            <a:r>
              <a:rPr lang="en-US" altLang="zh-CN" dirty="0" err="1"/>
              <a:t>PSL</a:t>
            </a:r>
            <a:r>
              <a:rPr lang="en-US" altLang="zh-CN" dirty="0"/>
              <a:t>) of the National Oceanic and Atmospheric Administration (NOAA)</a:t>
            </a:r>
          </a:p>
          <a:p>
            <a:pPr lvl="1"/>
            <a:r>
              <a:rPr lang="en-US" altLang="zh-CN" dirty="0"/>
              <a:t>SAM : British Antarctic Survey (BAS)</a:t>
            </a:r>
          </a:p>
          <a:p>
            <a:pPr lvl="1"/>
            <a:endParaRPr lang="en-US" altLang="zh-CN" dirty="0"/>
          </a:p>
          <a:p>
            <a:r>
              <a:rPr lang="zh-CN" altLang="en-US" dirty="0"/>
              <a:t>研究目标：</a:t>
            </a:r>
            <a:endParaRPr lang="en-US" altLang="zh-CN" dirty="0"/>
          </a:p>
          <a:p>
            <a:pPr lvl="1"/>
            <a:r>
              <a:rPr lang="en-US" altLang="zh-CN" dirty="0"/>
              <a:t>The first was a spatial analysis of integrated and partitioned wave parameters</a:t>
            </a:r>
          </a:p>
          <a:p>
            <a:pPr lvl="1"/>
            <a:r>
              <a:rPr lang="en-US" altLang="zh-CN" dirty="0"/>
              <a:t>the second was a time-series analysis of wave height parameters along six different locations off the coasts of New Zealand</a:t>
            </a:r>
          </a:p>
          <a:p>
            <a:pPr lvl="1"/>
            <a:r>
              <a:rPr lang="en-US" altLang="zh-CN" dirty="0"/>
              <a:t>the third was a direction-based spatial analysis of partitioned parameters of wave height.</a:t>
            </a:r>
          </a:p>
        </p:txBody>
      </p:sp>
    </p:spTree>
    <p:extLst>
      <p:ext uri="{BB962C8B-B14F-4D97-AF65-F5344CB8AC3E}">
        <p14:creationId xmlns:p14="http://schemas.microsoft.com/office/powerpoint/2010/main" val="75440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27A28-BEEA-5D39-E9DE-F67522EEB3D1}"/>
              </a:ext>
            </a:extLst>
          </p:cNvPr>
          <p:cNvSpPr>
            <a:spLocks noGrp="1"/>
          </p:cNvSpPr>
          <p:nvPr>
            <p:ph type="title"/>
          </p:nvPr>
        </p:nvSpPr>
        <p:spPr>
          <a:xfrm>
            <a:off x="677334" y="609600"/>
            <a:ext cx="8596668" cy="1320800"/>
          </a:xfrm>
        </p:spPr>
        <p:txBody>
          <a:bodyPr anchor="t">
            <a:normAutofit/>
          </a:bodyPr>
          <a:lstStyle/>
          <a:p>
            <a:r>
              <a:rPr lang="en-US" altLang="zh-CN" dirty="0"/>
              <a:t>Seas and swells throughout New Zealand: A new partitioned hindcast</a:t>
            </a:r>
            <a:endParaRPr lang="zh-CN" altLang="en-US" dirty="0"/>
          </a:p>
        </p:txBody>
      </p:sp>
      <p:sp>
        <p:nvSpPr>
          <p:cNvPr id="3" name="内容占位符 2">
            <a:extLst>
              <a:ext uri="{FF2B5EF4-FFF2-40B4-BE49-F238E27FC236}">
                <a16:creationId xmlns:a16="http://schemas.microsoft.com/office/drawing/2014/main" id="{654DD83B-9BDD-2B85-ECB1-A66F15CA98EF}"/>
              </a:ext>
            </a:extLst>
          </p:cNvPr>
          <p:cNvSpPr>
            <a:spLocks noGrp="1"/>
          </p:cNvSpPr>
          <p:nvPr>
            <p:ph idx="1"/>
          </p:nvPr>
        </p:nvSpPr>
        <p:spPr>
          <a:xfrm>
            <a:off x="6336286" y="2160589"/>
            <a:ext cx="5497574" cy="3880773"/>
          </a:xfrm>
        </p:spPr>
        <p:txBody>
          <a:bodyPr>
            <a:normAutofit/>
          </a:bodyPr>
          <a:lstStyle/>
          <a:p>
            <a:r>
              <a:rPr lang="zh-CN" altLang="en-US" dirty="0"/>
              <a:t>气候指数与海浪参数</a:t>
            </a:r>
            <a:endParaRPr lang="en-US" altLang="zh-CN" dirty="0"/>
          </a:p>
          <a:p>
            <a:pPr lvl="1"/>
            <a:r>
              <a:rPr lang="zh-CN" altLang="en-US" dirty="0"/>
              <a:t>提取新西兰东西海岸六个点的海浪高度异常，然后计算与气候指数的相关性</a:t>
            </a:r>
            <a:endParaRPr lang="en-US" altLang="zh-CN" dirty="0"/>
          </a:p>
          <a:p>
            <a:pPr lvl="1"/>
            <a:r>
              <a:rPr lang="zh-CN" altLang="en-US" dirty="0"/>
              <a:t>第一行到第三行，海浪高度的时间序列，不同颜色代表不同季节的海浪高度的时间序列</a:t>
            </a:r>
            <a:endParaRPr lang="en-US" altLang="zh-CN" dirty="0"/>
          </a:p>
          <a:p>
            <a:pPr lvl="1"/>
            <a:r>
              <a:rPr lang="zh-CN" altLang="en-US" dirty="0"/>
              <a:t>第四行，</a:t>
            </a:r>
            <a:r>
              <a:rPr lang="en-US" altLang="zh-CN" dirty="0"/>
              <a:t>1-3</a:t>
            </a:r>
            <a:r>
              <a:rPr lang="zh-CN" altLang="en-US" dirty="0"/>
              <a:t>列，是每年的海浪高度时间序列</a:t>
            </a:r>
            <a:endParaRPr lang="en-US" altLang="zh-CN" dirty="0"/>
          </a:p>
          <a:p>
            <a:pPr marL="457200" lvl="1" indent="0">
              <a:buNone/>
            </a:pPr>
            <a:endParaRPr lang="en-US" altLang="zh-CN" dirty="0"/>
          </a:p>
        </p:txBody>
      </p:sp>
      <p:pic>
        <p:nvPicPr>
          <p:cNvPr id="5" name="图片 4">
            <a:extLst>
              <a:ext uri="{FF2B5EF4-FFF2-40B4-BE49-F238E27FC236}">
                <a16:creationId xmlns:a16="http://schemas.microsoft.com/office/drawing/2014/main" id="{DE70497B-5EDF-0A78-B8A5-9890659EB050}"/>
              </a:ext>
            </a:extLst>
          </p:cNvPr>
          <p:cNvPicPr>
            <a:picLocks noChangeAspect="1"/>
          </p:cNvPicPr>
          <p:nvPr/>
        </p:nvPicPr>
        <p:blipFill>
          <a:blip r:embed="rId2"/>
          <a:srcRect l="2" t="2337" r="2" b="-1342"/>
          <a:stretch/>
        </p:blipFill>
        <p:spPr>
          <a:xfrm>
            <a:off x="672571" y="2160588"/>
            <a:ext cx="5423429" cy="4537391"/>
          </a:xfrm>
          <a:prstGeom prst="rect">
            <a:avLst/>
          </a:prstGeom>
        </p:spPr>
      </p:pic>
    </p:spTree>
    <p:extLst>
      <p:ext uri="{BB962C8B-B14F-4D97-AF65-F5344CB8AC3E}">
        <p14:creationId xmlns:p14="http://schemas.microsoft.com/office/powerpoint/2010/main" val="41871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8A56B-A971-4659-165A-81F6E0BF8C9C}"/>
              </a:ext>
            </a:extLst>
          </p:cNvPr>
          <p:cNvSpPr>
            <a:spLocks noGrp="1"/>
          </p:cNvSpPr>
          <p:nvPr>
            <p:ph type="title"/>
          </p:nvPr>
        </p:nvSpPr>
        <p:spPr/>
        <p:txBody>
          <a:bodyPr/>
          <a:lstStyle/>
          <a:p>
            <a:r>
              <a:rPr lang="en-US" altLang="zh-CN" dirty="0"/>
              <a:t>Seas and swells throughout New Zealand: A new partitioned hindcast</a:t>
            </a:r>
            <a:endParaRPr lang="zh-CN" altLang="en-US" dirty="0"/>
          </a:p>
        </p:txBody>
      </p:sp>
      <p:sp>
        <p:nvSpPr>
          <p:cNvPr id="3" name="内容占位符 2">
            <a:extLst>
              <a:ext uri="{FF2B5EF4-FFF2-40B4-BE49-F238E27FC236}">
                <a16:creationId xmlns:a16="http://schemas.microsoft.com/office/drawing/2014/main" id="{A593EA60-1B9B-0203-CD87-021F2AE5C01A}"/>
              </a:ext>
            </a:extLst>
          </p:cNvPr>
          <p:cNvSpPr>
            <a:spLocks noGrp="1"/>
          </p:cNvSpPr>
          <p:nvPr>
            <p:ph idx="1"/>
          </p:nvPr>
        </p:nvSpPr>
        <p:spPr>
          <a:xfrm>
            <a:off x="677334" y="2094883"/>
            <a:ext cx="8832426" cy="2668236"/>
          </a:xfrm>
        </p:spPr>
        <p:txBody>
          <a:bodyPr>
            <a:normAutofit fontScale="92500" lnSpcReduction="20000"/>
          </a:bodyPr>
          <a:lstStyle/>
          <a:p>
            <a:r>
              <a:rPr lang="en-NZ" altLang="zh-CN" dirty="0"/>
              <a:t>mean → </a:t>
            </a:r>
            <a:r>
              <a:rPr lang="zh-CN" altLang="en-US" dirty="0"/>
              <a:t>波浪出现时的平均值。</a:t>
            </a:r>
            <a:endParaRPr lang="en-US" altLang="zh-CN" dirty="0"/>
          </a:p>
          <a:p>
            <a:r>
              <a:rPr lang="en-NZ" altLang="zh-CN" dirty="0"/>
              <a:t>mean contribution → </a:t>
            </a:r>
            <a:r>
              <a:rPr lang="zh-CN" altLang="en-US" dirty="0"/>
              <a:t>波浪在整个时间序列里的平均贡献（包括无波时段）。</a:t>
            </a:r>
            <a:endParaRPr lang="en-US" altLang="zh-CN" dirty="0"/>
          </a:p>
          <a:p>
            <a:r>
              <a:rPr lang="zh-CN" altLang="en-US" dirty="0"/>
              <a:t>气候指数与总浪高</a:t>
            </a:r>
            <a:r>
              <a:rPr lang="en-US" altLang="zh-CN" dirty="0"/>
              <a:t>H</a:t>
            </a:r>
            <a:r>
              <a:rPr lang="en-US" altLang="zh-CN" sz="1600" baseline="-25000" dirty="0"/>
              <a:t>s</a:t>
            </a:r>
            <a:r>
              <a:rPr lang="zh-CN" altLang="en-US" dirty="0"/>
              <a:t>，风浪 </a:t>
            </a:r>
            <a:r>
              <a:rPr lang="en-US" altLang="zh-CN" dirty="0"/>
              <a:t>(</a:t>
            </a:r>
            <a:r>
              <a:rPr lang="en-US" altLang="zh-CN" dirty="0" err="1"/>
              <a:t>H</a:t>
            </a:r>
            <a:r>
              <a:rPr lang="en-US" altLang="zh-CN" sz="1600" baseline="-25000" dirty="0" err="1"/>
              <a:t>psea</a:t>
            </a:r>
            <a:r>
              <a:rPr lang="en-US" altLang="zh-CN" dirty="0"/>
              <a:t>)</a:t>
            </a:r>
            <a:r>
              <a:rPr lang="zh-CN" altLang="en-US" dirty="0"/>
              <a:t>，涌浪</a:t>
            </a:r>
            <a:r>
              <a:rPr lang="en-US" altLang="zh-CN" dirty="0"/>
              <a:t>(</a:t>
            </a:r>
            <a:r>
              <a:rPr lang="en-US" altLang="zh-CN" dirty="0" err="1"/>
              <a:t>H</a:t>
            </a:r>
            <a:r>
              <a:rPr lang="en-US" altLang="zh-CN" sz="1600" baseline="-25000" dirty="0" err="1"/>
              <a:t>pswell</a:t>
            </a:r>
            <a:r>
              <a:rPr lang="en-US" altLang="zh-CN" dirty="0"/>
              <a:t>)</a:t>
            </a:r>
            <a:r>
              <a:rPr lang="zh-CN" altLang="en-US" dirty="0"/>
              <a:t>以及各自贡献值</a:t>
            </a:r>
            <a:r>
              <a:rPr lang="en-US" altLang="zh-CN" dirty="0"/>
              <a:t>(</a:t>
            </a:r>
            <a:r>
              <a:rPr lang="en-US" altLang="zh-CN" dirty="0" err="1"/>
              <a:t>H</a:t>
            </a:r>
            <a:r>
              <a:rPr lang="en-US" altLang="zh-CN" sz="1600" baseline="-25000" dirty="0" err="1"/>
              <a:t>pseaC</a:t>
            </a:r>
            <a:r>
              <a:rPr lang="en-US" altLang="zh-CN" dirty="0"/>
              <a:t>, </a:t>
            </a:r>
            <a:r>
              <a:rPr lang="en-US" altLang="zh-CN" dirty="0" err="1"/>
              <a:t>H</a:t>
            </a:r>
            <a:r>
              <a:rPr lang="en-US" altLang="zh-CN" baseline="-25000" dirty="0" err="1"/>
              <a:t>pswellC</a:t>
            </a:r>
            <a:r>
              <a:rPr lang="en-US" altLang="zh-CN" dirty="0"/>
              <a:t>)</a:t>
            </a:r>
            <a:r>
              <a:rPr lang="zh-CN" altLang="en-US" dirty="0"/>
              <a:t>的相关性分析</a:t>
            </a:r>
            <a:endParaRPr lang="en-US" altLang="zh-CN" dirty="0"/>
          </a:p>
          <a:p>
            <a:r>
              <a:rPr lang="zh-CN" altLang="en-US" dirty="0"/>
              <a:t>大气指数对波浪的影响在空间（西</a:t>
            </a:r>
            <a:r>
              <a:rPr lang="en-US" altLang="zh-CN" dirty="0"/>
              <a:t>/</a:t>
            </a:r>
            <a:r>
              <a:rPr lang="zh-CN" altLang="en-US" dirty="0"/>
              <a:t>东海岸）、波浪类型（风浪</a:t>
            </a:r>
            <a:r>
              <a:rPr lang="en-US" altLang="zh-CN" dirty="0"/>
              <a:t>/</a:t>
            </a:r>
            <a:r>
              <a:rPr lang="zh-CN" altLang="en-US" dirty="0"/>
              <a:t>涌浪）和季节上都有差异。</a:t>
            </a:r>
            <a:endParaRPr lang="en-US" altLang="zh-CN" dirty="0"/>
          </a:p>
          <a:p>
            <a:r>
              <a:rPr lang="zh-CN" altLang="en-US" dirty="0"/>
              <a:t>分解分析（</a:t>
            </a:r>
            <a:r>
              <a:rPr lang="en-US" altLang="zh-CN" dirty="0"/>
              <a:t>partitioned waves</a:t>
            </a:r>
            <a:r>
              <a:rPr lang="zh-CN" altLang="en-US" dirty="0"/>
              <a:t>）比总波高更能捕捉稳健相关性。</a:t>
            </a:r>
            <a:endParaRPr lang="en-US" altLang="zh-CN" dirty="0"/>
          </a:p>
          <a:p>
            <a:r>
              <a:rPr lang="zh-CN" altLang="en-US" dirty="0"/>
              <a:t>未来需要结合 季节、空间、方向 来进一步分析波浪与气候模态的联系。</a:t>
            </a:r>
            <a:br>
              <a:rPr lang="en-US" altLang="zh-CN" dirty="0"/>
            </a:br>
            <a:endParaRPr lang="en-US" altLang="zh-CN" dirty="0"/>
          </a:p>
          <a:p>
            <a:pPr marL="0" indent="0">
              <a:buNone/>
            </a:pPr>
            <a:endParaRPr lang="zh-CN" altLang="en-US" dirty="0"/>
          </a:p>
        </p:txBody>
      </p:sp>
      <p:pic>
        <p:nvPicPr>
          <p:cNvPr id="6" name="图片 5">
            <a:extLst>
              <a:ext uri="{FF2B5EF4-FFF2-40B4-BE49-F238E27FC236}">
                <a16:creationId xmlns:a16="http://schemas.microsoft.com/office/drawing/2014/main" id="{571BEDC5-9453-2D95-31C6-E79D07932B7E}"/>
              </a:ext>
            </a:extLst>
          </p:cNvPr>
          <p:cNvPicPr>
            <a:picLocks noChangeAspect="1"/>
          </p:cNvPicPr>
          <p:nvPr/>
        </p:nvPicPr>
        <p:blipFill>
          <a:blip r:embed="rId2"/>
          <a:stretch>
            <a:fillRect/>
          </a:stretch>
        </p:blipFill>
        <p:spPr>
          <a:xfrm>
            <a:off x="393877" y="4564998"/>
            <a:ext cx="7668929" cy="2094882"/>
          </a:xfrm>
          <a:prstGeom prst="rect">
            <a:avLst/>
          </a:prstGeom>
        </p:spPr>
      </p:pic>
    </p:spTree>
    <p:extLst>
      <p:ext uri="{BB962C8B-B14F-4D97-AF65-F5344CB8AC3E}">
        <p14:creationId xmlns:p14="http://schemas.microsoft.com/office/powerpoint/2010/main" val="403694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CDB2F-FBA5-6F3A-1327-CF2E14FAC8CF}"/>
              </a:ext>
            </a:extLst>
          </p:cNvPr>
          <p:cNvSpPr>
            <a:spLocks noGrp="1"/>
          </p:cNvSpPr>
          <p:nvPr>
            <p:ph type="title"/>
          </p:nvPr>
        </p:nvSpPr>
        <p:spPr/>
        <p:txBody>
          <a:bodyPr>
            <a:normAutofit fontScale="90000"/>
          </a:bodyPr>
          <a:lstStyle/>
          <a:p>
            <a:r>
              <a:rPr lang="en-US" altLang="zh-CN" dirty="0"/>
              <a:t>Inﬂuence of El Niño on the variability of</a:t>
            </a:r>
            <a:br>
              <a:rPr lang="en-US" altLang="zh-CN" dirty="0"/>
            </a:br>
            <a:r>
              <a:rPr lang="en-US" altLang="zh-CN" dirty="0"/>
              <a:t>global shoreline position</a:t>
            </a:r>
            <a:br>
              <a:rPr lang="en-US" altLang="zh-CN" dirty="0"/>
            </a:br>
            <a:endParaRPr lang="zh-CN" altLang="en-US" dirty="0"/>
          </a:p>
        </p:txBody>
      </p:sp>
      <p:sp>
        <p:nvSpPr>
          <p:cNvPr id="3" name="内容占位符 2">
            <a:extLst>
              <a:ext uri="{FF2B5EF4-FFF2-40B4-BE49-F238E27FC236}">
                <a16:creationId xmlns:a16="http://schemas.microsoft.com/office/drawing/2014/main" id="{BF208A83-3B5F-68FF-E85C-45507AFB971D}"/>
              </a:ext>
            </a:extLst>
          </p:cNvPr>
          <p:cNvSpPr>
            <a:spLocks noGrp="1"/>
          </p:cNvSpPr>
          <p:nvPr>
            <p:ph idx="1"/>
          </p:nvPr>
        </p:nvSpPr>
        <p:spPr>
          <a:xfrm>
            <a:off x="677334" y="2160589"/>
            <a:ext cx="7270578" cy="3880773"/>
          </a:xfrm>
        </p:spPr>
        <p:txBody>
          <a:bodyPr>
            <a:normAutofit fontScale="92500" lnSpcReduction="20000"/>
          </a:bodyPr>
          <a:lstStyle/>
          <a:p>
            <a:r>
              <a:rPr lang="zh-CN" altLang="en-US" dirty="0"/>
              <a:t>背景：探究全球海岸线位置与气候指数之间的关系，建立一个气候因素变化对于海岸线变化驱动因素的影响框架，揭示它们之间复杂的遥相关关系。</a:t>
            </a:r>
            <a:endParaRPr lang="en-US" altLang="zh-CN" dirty="0"/>
          </a:p>
          <a:p>
            <a:r>
              <a:rPr lang="zh-CN" altLang="en-US" dirty="0"/>
              <a:t>海岸线变化驱动因素：</a:t>
            </a:r>
            <a:r>
              <a:rPr lang="en-US" altLang="zh-CN" dirty="0"/>
              <a:t>(</a:t>
            </a:r>
            <a:r>
              <a:rPr lang="en-US" altLang="zh-CN" dirty="0" err="1"/>
              <a:t>i</a:t>
            </a:r>
            <a:r>
              <a:rPr lang="en-US" altLang="zh-CN" dirty="0"/>
              <a:t>) regional sea level, (ii) ocean waves, and (iii) ﬂuvial inputs. </a:t>
            </a:r>
            <a:r>
              <a:rPr lang="zh-CN" altLang="en-US" dirty="0"/>
              <a:t>用</a:t>
            </a:r>
            <a:r>
              <a:rPr lang="en-US" altLang="zh-CN" dirty="0"/>
              <a:t>waterline</a:t>
            </a:r>
            <a:r>
              <a:rPr lang="zh-CN" altLang="en-US" dirty="0"/>
              <a:t>来代表岸线位置，因为</a:t>
            </a:r>
            <a:r>
              <a:rPr lang="en-US" altLang="zh-CN" dirty="0"/>
              <a:t>shoreline</a:t>
            </a:r>
            <a:r>
              <a:rPr lang="zh-CN" altLang="en-US" dirty="0"/>
              <a:t>数据难以全球长期统一获取。这些变量都是快速响应量，所以不考虑滞后相关性</a:t>
            </a:r>
            <a:endParaRPr lang="en-US" altLang="zh-CN" dirty="0"/>
          </a:p>
          <a:p>
            <a:endParaRPr lang="en-US" altLang="zh-CN" dirty="0"/>
          </a:p>
          <a:p>
            <a:r>
              <a:rPr lang="zh-CN" altLang="en-US" dirty="0"/>
              <a:t>关注其后驱动因素引起的年际变化，对月度驱动因子数据做 </a:t>
            </a:r>
            <a:r>
              <a:rPr lang="en-US" altLang="zh-CN" dirty="0"/>
              <a:t>8 </a:t>
            </a:r>
            <a:r>
              <a:rPr lang="zh-CN" altLang="en-US" dirty="0"/>
              <a:t>个月滑动平均，目的过滤掉小于一年的高频变化。公式如下：</a:t>
            </a:r>
            <a:endParaRPr lang="en-US" altLang="zh-CN" dirty="0"/>
          </a:p>
          <a:p>
            <a:endParaRPr lang="en-US" altLang="zh-CN" dirty="0"/>
          </a:p>
          <a:p>
            <a:endParaRPr lang="en-US" altLang="zh-CN" dirty="0"/>
          </a:p>
          <a:p>
            <a:r>
              <a:rPr lang="zh-CN" altLang="en-US" dirty="0"/>
              <a:t>首先计算全球各地岸线 观测值（</a:t>
            </a:r>
            <a:r>
              <a:rPr lang="en-US" altLang="zh-CN" dirty="0"/>
              <a:t>Landsat </a:t>
            </a:r>
            <a:r>
              <a:rPr lang="zh-CN" altLang="en-US" dirty="0"/>
              <a:t>提取的岸线位置） 与 回归模型预测值 的相关性（</a:t>
            </a:r>
            <a:r>
              <a:rPr lang="en-US" altLang="zh-CN" dirty="0"/>
              <a:t>figure a</a:t>
            </a:r>
            <a:r>
              <a:rPr lang="zh-CN" altLang="en-US" dirty="0"/>
              <a:t>）。如果某个因子能解释 </a:t>
            </a:r>
            <a:r>
              <a:rPr lang="en-US" altLang="zh-CN" dirty="0"/>
              <a:t>&gt;40% </a:t>
            </a:r>
            <a:r>
              <a:rPr lang="zh-CN" altLang="en-US" dirty="0"/>
              <a:t>的岸线方差，就认为它是该岸线段的 </a:t>
            </a:r>
            <a:r>
              <a:rPr lang="en-NZ" altLang="zh-CN" dirty="0"/>
              <a:t>dominant driver(figure b)</a:t>
            </a:r>
            <a:r>
              <a:rPr lang="zh-CN" altLang="en-NZ" dirty="0"/>
              <a:t>。</a:t>
            </a:r>
            <a:endParaRPr lang="en-US" altLang="zh-CN" dirty="0"/>
          </a:p>
          <a:p>
            <a:endParaRPr lang="en-US" altLang="zh-CN" dirty="0"/>
          </a:p>
          <a:p>
            <a:endParaRPr lang="en-US" altLang="zh-CN" dirty="0"/>
          </a:p>
        </p:txBody>
      </p:sp>
      <p:pic>
        <p:nvPicPr>
          <p:cNvPr id="5" name="图片 4">
            <a:extLst>
              <a:ext uri="{FF2B5EF4-FFF2-40B4-BE49-F238E27FC236}">
                <a16:creationId xmlns:a16="http://schemas.microsoft.com/office/drawing/2014/main" id="{9B9DFB23-5FEC-67EB-2794-680C8AFD67E6}"/>
              </a:ext>
            </a:extLst>
          </p:cNvPr>
          <p:cNvPicPr>
            <a:picLocks noChangeAspect="1"/>
          </p:cNvPicPr>
          <p:nvPr/>
        </p:nvPicPr>
        <p:blipFill>
          <a:blip r:embed="rId2"/>
          <a:srcRect b="18058"/>
          <a:stretch/>
        </p:blipFill>
        <p:spPr>
          <a:xfrm>
            <a:off x="1113793" y="4559778"/>
            <a:ext cx="5447027" cy="347793"/>
          </a:xfrm>
          <a:prstGeom prst="rect">
            <a:avLst/>
          </a:prstGeom>
        </p:spPr>
      </p:pic>
      <p:pic>
        <p:nvPicPr>
          <p:cNvPr id="7" name="图片 6">
            <a:extLst>
              <a:ext uri="{FF2B5EF4-FFF2-40B4-BE49-F238E27FC236}">
                <a16:creationId xmlns:a16="http://schemas.microsoft.com/office/drawing/2014/main" id="{DFBBACCA-146B-4195-3182-6FCB333B74C2}"/>
              </a:ext>
            </a:extLst>
          </p:cNvPr>
          <p:cNvPicPr>
            <a:picLocks noChangeAspect="1"/>
          </p:cNvPicPr>
          <p:nvPr/>
        </p:nvPicPr>
        <p:blipFill>
          <a:blip r:embed="rId3"/>
          <a:stretch>
            <a:fillRect/>
          </a:stretch>
        </p:blipFill>
        <p:spPr>
          <a:xfrm>
            <a:off x="7947912" y="1202662"/>
            <a:ext cx="4035965" cy="5204460"/>
          </a:xfrm>
          <a:prstGeom prst="rect">
            <a:avLst/>
          </a:prstGeom>
        </p:spPr>
      </p:pic>
    </p:spTree>
    <p:extLst>
      <p:ext uri="{BB962C8B-B14F-4D97-AF65-F5344CB8AC3E}">
        <p14:creationId xmlns:p14="http://schemas.microsoft.com/office/powerpoint/2010/main" val="54635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D5007-3B68-1F26-40C0-5B38DBBF189E}"/>
              </a:ext>
            </a:extLst>
          </p:cNvPr>
          <p:cNvSpPr>
            <a:spLocks noGrp="1"/>
          </p:cNvSpPr>
          <p:nvPr>
            <p:ph type="title"/>
          </p:nvPr>
        </p:nvSpPr>
        <p:spPr/>
        <p:txBody>
          <a:bodyPr/>
          <a:lstStyle/>
          <a:p>
            <a:r>
              <a:rPr lang="en-US" altLang="zh-CN" dirty="0"/>
              <a:t>Inﬂuence of El Niño on the variability of</a:t>
            </a:r>
            <a:br>
              <a:rPr lang="en-US" altLang="zh-CN" dirty="0"/>
            </a:br>
            <a:r>
              <a:rPr lang="en-US" altLang="zh-CN" dirty="0"/>
              <a:t>global shoreline position</a:t>
            </a:r>
            <a:endParaRPr lang="zh-CN" altLang="en-US" dirty="0"/>
          </a:p>
        </p:txBody>
      </p:sp>
      <p:sp>
        <p:nvSpPr>
          <p:cNvPr id="3" name="内容占位符 2">
            <a:extLst>
              <a:ext uri="{FF2B5EF4-FFF2-40B4-BE49-F238E27FC236}">
                <a16:creationId xmlns:a16="http://schemas.microsoft.com/office/drawing/2014/main" id="{ABC861F5-825F-D96C-86E4-9AFA5567FFE9}"/>
              </a:ext>
            </a:extLst>
          </p:cNvPr>
          <p:cNvSpPr>
            <a:spLocks noGrp="1"/>
          </p:cNvSpPr>
          <p:nvPr>
            <p:ph idx="1"/>
          </p:nvPr>
        </p:nvSpPr>
        <p:spPr/>
        <p:txBody>
          <a:bodyPr/>
          <a:lstStyle/>
          <a:p>
            <a:r>
              <a:rPr lang="en-US" altLang="zh-CN" dirty="0"/>
              <a:t>ENSO</a:t>
            </a:r>
            <a:r>
              <a:rPr lang="zh-CN" altLang="en-US" dirty="0"/>
              <a:t>（厄尔尼诺）可以分为 东太平洋型（</a:t>
            </a:r>
            <a:r>
              <a:rPr lang="en-US" altLang="zh-CN" dirty="0"/>
              <a:t>EP</a:t>
            </a:r>
            <a:r>
              <a:rPr lang="zh-CN" altLang="en-US" dirty="0"/>
              <a:t>）和中太平洋型（</a:t>
            </a:r>
            <a:r>
              <a:rPr lang="en-US" altLang="zh-CN" dirty="0"/>
              <a:t>CP</a:t>
            </a:r>
            <a:r>
              <a:rPr lang="zh-CN" altLang="en-US" dirty="0"/>
              <a:t>） 两种主要模态。它们不仅独立存在，还会与 地球的年循环（季节变化） 发生非线性相互作用，产生新的 组合模态（</a:t>
            </a:r>
            <a:r>
              <a:rPr lang="en-US" altLang="zh-CN" dirty="0" err="1"/>
              <a:t>Ecomb</a:t>
            </a:r>
            <a:r>
              <a:rPr lang="en-US" altLang="zh-CN" dirty="0"/>
              <a:t>-mode </a:t>
            </a:r>
            <a:r>
              <a:rPr lang="zh-CN" altLang="en-US" dirty="0"/>
              <a:t>和 </a:t>
            </a:r>
            <a:r>
              <a:rPr lang="en-US" altLang="zh-CN" dirty="0" err="1"/>
              <a:t>Ccomb</a:t>
            </a:r>
            <a:r>
              <a:rPr lang="en-US" altLang="zh-CN" dirty="0"/>
              <a:t>-mode</a:t>
            </a:r>
            <a:r>
              <a:rPr lang="zh-CN" altLang="en-US" dirty="0"/>
              <a:t>）。这些组合模态会在 近似年尺度 上驱动气候的确定性波动。</a:t>
            </a:r>
            <a:endParaRPr lang="en-US" altLang="zh-CN" dirty="0"/>
          </a:p>
          <a:p>
            <a:endParaRPr lang="en-US" altLang="zh-CN" dirty="0"/>
          </a:p>
          <a:p>
            <a:endParaRPr lang="en-US" altLang="zh-CN" dirty="0"/>
          </a:p>
          <a:p>
            <a:endParaRPr lang="en-US" altLang="zh-CN" dirty="0"/>
          </a:p>
          <a:p>
            <a:endParaRPr lang="en-US" altLang="zh-CN" dirty="0"/>
          </a:p>
          <a:p>
            <a:r>
              <a:rPr lang="zh-CN" altLang="en-US" dirty="0"/>
              <a:t>同样拓展这个公式到其他气候指数</a:t>
            </a:r>
            <a:endParaRPr lang="en-US" altLang="zh-CN" dirty="0"/>
          </a:p>
          <a:p>
            <a:endParaRPr lang="zh-CN" altLang="en-US" dirty="0"/>
          </a:p>
        </p:txBody>
      </p:sp>
      <p:pic>
        <p:nvPicPr>
          <p:cNvPr id="5" name="图片 4">
            <a:extLst>
              <a:ext uri="{FF2B5EF4-FFF2-40B4-BE49-F238E27FC236}">
                <a16:creationId xmlns:a16="http://schemas.microsoft.com/office/drawing/2014/main" id="{BF8406EF-CA2C-A302-0A73-0205278CDA34}"/>
              </a:ext>
            </a:extLst>
          </p:cNvPr>
          <p:cNvPicPr>
            <a:picLocks noChangeAspect="1"/>
          </p:cNvPicPr>
          <p:nvPr/>
        </p:nvPicPr>
        <p:blipFill>
          <a:blip r:embed="rId2"/>
          <a:stretch>
            <a:fillRect/>
          </a:stretch>
        </p:blipFill>
        <p:spPr>
          <a:xfrm>
            <a:off x="677334" y="3596213"/>
            <a:ext cx="8761905" cy="1009524"/>
          </a:xfrm>
          <a:prstGeom prst="rect">
            <a:avLst/>
          </a:prstGeom>
        </p:spPr>
      </p:pic>
      <p:pic>
        <p:nvPicPr>
          <p:cNvPr id="7" name="图片 6">
            <a:extLst>
              <a:ext uri="{FF2B5EF4-FFF2-40B4-BE49-F238E27FC236}">
                <a16:creationId xmlns:a16="http://schemas.microsoft.com/office/drawing/2014/main" id="{C086E0B4-8495-A740-8D71-9A2BA6BFFAC4}"/>
              </a:ext>
            </a:extLst>
          </p:cNvPr>
          <p:cNvPicPr>
            <a:picLocks noChangeAspect="1"/>
          </p:cNvPicPr>
          <p:nvPr/>
        </p:nvPicPr>
        <p:blipFill>
          <a:blip r:embed="rId3"/>
          <a:stretch>
            <a:fillRect/>
          </a:stretch>
        </p:blipFill>
        <p:spPr>
          <a:xfrm>
            <a:off x="623994" y="5337936"/>
            <a:ext cx="6331585" cy="1268666"/>
          </a:xfrm>
          <a:prstGeom prst="rect">
            <a:avLst/>
          </a:prstGeom>
        </p:spPr>
      </p:pic>
    </p:spTree>
    <p:extLst>
      <p:ext uri="{BB962C8B-B14F-4D97-AF65-F5344CB8AC3E}">
        <p14:creationId xmlns:p14="http://schemas.microsoft.com/office/powerpoint/2010/main" val="1231591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5E84F-C9B1-FF89-635A-CCC97298900B}"/>
              </a:ext>
            </a:extLst>
          </p:cNvPr>
          <p:cNvSpPr>
            <a:spLocks noGrp="1"/>
          </p:cNvSpPr>
          <p:nvPr>
            <p:ph type="title"/>
          </p:nvPr>
        </p:nvSpPr>
        <p:spPr/>
        <p:txBody>
          <a:bodyPr/>
          <a:lstStyle/>
          <a:p>
            <a:r>
              <a:rPr lang="en-US" altLang="zh-CN" dirty="0"/>
              <a:t>Content</a:t>
            </a:r>
            <a:endParaRPr lang="zh-CN" altLang="en-US" dirty="0"/>
          </a:p>
        </p:txBody>
      </p:sp>
      <p:sp>
        <p:nvSpPr>
          <p:cNvPr id="3" name="内容占位符 2">
            <a:extLst>
              <a:ext uri="{FF2B5EF4-FFF2-40B4-BE49-F238E27FC236}">
                <a16:creationId xmlns:a16="http://schemas.microsoft.com/office/drawing/2014/main" id="{7CB829DB-65AA-2D24-7BC3-57512D39610D}"/>
              </a:ext>
            </a:extLst>
          </p:cNvPr>
          <p:cNvSpPr>
            <a:spLocks noGrp="1"/>
          </p:cNvSpPr>
          <p:nvPr>
            <p:ph idx="1"/>
          </p:nvPr>
        </p:nvSpPr>
        <p:spPr>
          <a:xfrm>
            <a:off x="677334" y="2160589"/>
            <a:ext cx="8009466" cy="2170111"/>
          </a:xfrm>
        </p:spPr>
        <p:txBody>
          <a:bodyPr>
            <a:normAutofit/>
          </a:bodyPr>
          <a:lstStyle/>
          <a:p>
            <a:r>
              <a:rPr lang="en-US" altLang="zh-CN" sz="2400" dirty="0"/>
              <a:t>Current progress</a:t>
            </a:r>
          </a:p>
          <a:p>
            <a:r>
              <a:rPr lang="en-US" altLang="zh-CN" sz="2400" dirty="0"/>
              <a:t>Recent Research</a:t>
            </a:r>
          </a:p>
          <a:p>
            <a:r>
              <a:rPr lang="en-US" altLang="zh-CN" sz="2400" dirty="0"/>
              <a:t>Improvement</a:t>
            </a:r>
          </a:p>
        </p:txBody>
      </p:sp>
    </p:spTree>
    <p:extLst>
      <p:ext uri="{BB962C8B-B14F-4D97-AF65-F5344CB8AC3E}">
        <p14:creationId xmlns:p14="http://schemas.microsoft.com/office/powerpoint/2010/main" val="1266894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3F271-5B72-BF9F-E756-76A76D2875B2}"/>
              </a:ext>
            </a:extLst>
          </p:cNvPr>
          <p:cNvSpPr>
            <a:spLocks noGrp="1"/>
          </p:cNvSpPr>
          <p:nvPr>
            <p:ph type="title"/>
          </p:nvPr>
        </p:nvSpPr>
        <p:spPr>
          <a:xfrm>
            <a:off x="677334" y="525780"/>
            <a:ext cx="8596668" cy="1320800"/>
          </a:xfrm>
        </p:spPr>
        <p:txBody>
          <a:bodyPr/>
          <a:lstStyle/>
          <a:p>
            <a:r>
              <a:rPr lang="en-US" altLang="zh-CN" dirty="0"/>
              <a:t>Inﬂuence of El Niño on the variability of</a:t>
            </a:r>
            <a:br>
              <a:rPr lang="en-US" altLang="zh-CN" dirty="0"/>
            </a:br>
            <a:r>
              <a:rPr lang="en-US" altLang="zh-CN" dirty="0"/>
              <a:t>global shoreline position</a:t>
            </a:r>
            <a:endParaRPr lang="zh-CN" altLang="en-US" dirty="0"/>
          </a:p>
        </p:txBody>
      </p:sp>
      <p:sp>
        <p:nvSpPr>
          <p:cNvPr id="3" name="内容占位符 2">
            <a:extLst>
              <a:ext uri="{FF2B5EF4-FFF2-40B4-BE49-F238E27FC236}">
                <a16:creationId xmlns:a16="http://schemas.microsoft.com/office/drawing/2014/main" id="{4A79DD02-A098-3C61-B51D-1D8FC0F9D97C}"/>
              </a:ext>
            </a:extLst>
          </p:cNvPr>
          <p:cNvSpPr>
            <a:spLocks noGrp="1"/>
          </p:cNvSpPr>
          <p:nvPr>
            <p:ph idx="1"/>
          </p:nvPr>
        </p:nvSpPr>
        <p:spPr>
          <a:xfrm>
            <a:off x="677334" y="2160589"/>
            <a:ext cx="5586306" cy="3880773"/>
          </a:xfrm>
        </p:spPr>
        <p:txBody>
          <a:bodyPr/>
          <a:lstStyle/>
          <a:p>
            <a:r>
              <a:rPr lang="zh-CN" altLang="en-US" dirty="0"/>
              <a:t>然后分析观测的</a:t>
            </a:r>
            <a:r>
              <a:rPr lang="en-US" altLang="zh-CN" dirty="0"/>
              <a:t>SLA, Wave, River</a:t>
            </a:r>
            <a:r>
              <a:rPr lang="zh-CN" altLang="en-US" dirty="0"/>
              <a:t>和基于气候模型模拟的年际异常</a:t>
            </a:r>
            <a:r>
              <a:rPr lang="en-US" altLang="zh-CN" dirty="0"/>
              <a:t>SLA, Wave, River</a:t>
            </a:r>
            <a:r>
              <a:rPr lang="zh-CN" altLang="en-US" dirty="0"/>
              <a:t>之间的相关性（</a:t>
            </a:r>
            <a:r>
              <a:rPr lang="en-US" altLang="zh-CN" dirty="0"/>
              <a:t>figure a-b</a:t>
            </a:r>
            <a:r>
              <a:rPr lang="zh-CN" altLang="en-US" dirty="0"/>
              <a:t>）</a:t>
            </a:r>
            <a:endParaRPr lang="en-US" altLang="zh-CN" dirty="0"/>
          </a:p>
          <a:p>
            <a:r>
              <a:rPr lang="en-US" altLang="zh-CN" dirty="0"/>
              <a:t>Figure d-f </a:t>
            </a:r>
            <a:r>
              <a:rPr lang="zh-CN" altLang="en-US" dirty="0"/>
              <a:t>计算每个气候指标对模型结果的贡献比</a:t>
            </a:r>
            <a:endParaRPr lang="en-US" altLang="zh-CN" dirty="0"/>
          </a:p>
          <a:p>
            <a:r>
              <a:rPr lang="en-US" altLang="zh-CN" b="1" dirty="0"/>
              <a:t>ENSO</a:t>
            </a:r>
            <a:r>
              <a:rPr lang="zh-CN" altLang="en-US" dirty="0"/>
              <a:t>（厄尔尼诺</a:t>
            </a:r>
            <a:r>
              <a:rPr lang="en-US" altLang="zh-CN" dirty="0"/>
              <a:t>–</a:t>
            </a:r>
            <a:r>
              <a:rPr lang="zh-CN" altLang="en-US" dirty="0"/>
              <a:t>南方涛动）在各种表现形式和复杂性下（即“</a:t>
            </a:r>
            <a:r>
              <a:rPr lang="en-US" altLang="zh-CN" dirty="0"/>
              <a:t>Total ENSO”</a:t>
            </a:r>
            <a:r>
              <a:rPr lang="zh-CN" altLang="en-US" dirty="0"/>
              <a:t>，黑色轮廓条所示），平均贡献大约 </a:t>
            </a:r>
            <a:r>
              <a:rPr lang="en-US" altLang="zh-CN" b="1" dirty="0"/>
              <a:t>65%</a:t>
            </a:r>
            <a:r>
              <a:rPr lang="zh-CN" altLang="en-US" dirty="0"/>
              <a:t>。</a:t>
            </a:r>
            <a:endParaRPr lang="en-US" altLang="zh-CN" dirty="0"/>
          </a:p>
          <a:p>
            <a:endParaRPr lang="en-US" altLang="zh-CN" dirty="0"/>
          </a:p>
          <a:p>
            <a:r>
              <a:rPr lang="en-US" altLang="zh-CN" dirty="0"/>
              <a:t>Figure g-</a:t>
            </a:r>
            <a:r>
              <a:rPr lang="en-US" altLang="zh-CN" dirty="0" err="1"/>
              <a:t>i</a:t>
            </a:r>
            <a:r>
              <a:rPr lang="zh-CN" altLang="en-US" dirty="0"/>
              <a:t>展示了在模型方程 </a:t>
            </a:r>
            <a:r>
              <a:rPr lang="en-US" altLang="zh-CN" dirty="0"/>
              <a:t>(Eq. 2) </a:t>
            </a:r>
            <a:r>
              <a:rPr lang="zh-CN" altLang="en-US" dirty="0"/>
              <a:t>中 </a:t>
            </a:r>
            <a:r>
              <a:rPr lang="zh-CN" altLang="en-US" b="1" dirty="0"/>
              <a:t>加入 </a:t>
            </a:r>
            <a:r>
              <a:rPr lang="en-US" altLang="zh-CN" b="1" dirty="0"/>
              <a:t>NAO</a:t>
            </a:r>
            <a:r>
              <a:rPr lang="zh-CN" altLang="en-US" b="1" dirty="0"/>
              <a:t>、</a:t>
            </a:r>
            <a:r>
              <a:rPr lang="en-US" altLang="zh-CN" b="1" dirty="0" err="1"/>
              <a:t>IOD</a:t>
            </a:r>
            <a:r>
              <a:rPr lang="zh-CN" altLang="en-US" b="1" dirty="0"/>
              <a:t>、</a:t>
            </a:r>
            <a:r>
              <a:rPr lang="en-US" altLang="zh-CN" b="1" dirty="0"/>
              <a:t>SAM</a:t>
            </a:r>
            <a:r>
              <a:rPr lang="zh-CN" altLang="en-US" dirty="0"/>
              <a:t> 后，模拟与观测年际异常之间相关性的提升幅度</a:t>
            </a:r>
          </a:p>
        </p:txBody>
      </p:sp>
      <p:pic>
        <p:nvPicPr>
          <p:cNvPr id="5" name="图片 4">
            <a:extLst>
              <a:ext uri="{FF2B5EF4-FFF2-40B4-BE49-F238E27FC236}">
                <a16:creationId xmlns:a16="http://schemas.microsoft.com/office/drawing/2014/main" id="{19939A19-55D0-B91E-AE7E-D99DAD1145AC}"/>
              </a:ext>
            </a:extLst>
          </p:cNvPr>
          <p:cNvPicPr>
            <a:picLocks noChangeAspect="1"/>
          </p:cNvPicPr>
          <p:nvPr/>
        </p:nvPicPr>
        <p:blipFill>
          <a:blip r:embed="rId2"/>
          <a:stretch>
            <a:fillRect/>
          </a:stretch>
        </p:blipFill>
        <p:spPr>
          <a:xfrm>
            <a:off x="6326230" y="1985329"/>
            <a:ext cx="5652109" cy="4056033"/>
          </a:xfrm>
          <a:prstGeom prst="rect">
            <a:avLst/>
          </a:prstGeom>
        </p:spPr>
      </p:pic>
    </p:spTree>
    <p:extLst>
      <p:ext uri="{BB962C8B-B14F-4D97-AF65-F5344CB8AC3E}">
        <p14:creationId xmlns:p14="http://schemas.microsoft.com/office/powerpoint/2010/main" val="646090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8BD3D3-8933-8785-4211-A748427AC817}"/>
              </a:ext>
            </a:extLst>
          </p:cNvPr>
          <p:cNvSpPr>
            <a:spLocks noGrp="1"/>
          </p:cNvSpPr>
          <p:nvPr>
            <p:ph type="title"/>
          </p:nvPr>
        </p:nvSpPr>
        <p:spPr>
          <a:xfrm>
            <a:off x="677334" y="609600"/>
            <a:ext cx="8596668" cy="1320800"/>
          </a:xfrm>
        </p:spPr>
        <p:txBody>
          <a:bodyPr anchor="t">
            <a:normAutofit/>
          </a:bodyPr>
          <a:lstStyle/>
          <a:p>
            <a:r>
              <a:rPr lang="en-US" altLang="zh-CN" dirty="0"/>
              <a:t>Inﬂuence of El Niño on the variability of</a:t>
            </a:r>
            <a:br>
              <a:rPr lang="en-US" altLang="zh-CN" dirty="0"/>
            </a:br>
            <a:r>
              <a:rPr lang="en-US" altLang="zh-CN" dirty="0"/>
              <a:t>global shoreline position</a:t>
            </a:r>
            <a:endParaRPr lang="zh-CN" altLang="en-US" dirty="0"/>
          </a:p>
        </p:txBody>
      </p:sp>
      <p:sp>
        <p:nvSpPr>
          <p:cNvPr id="3" name="内容占位符 2">
            <a:extLst>
              <a:ext uri="{FF2B5EF4-FFF2-40B4-BE49-F238E27FC236}">
                <a16:creationId xmlns:a16="http://schemas.microsoft.com/office/drawing/2014/main" id="{2847B87D-E1DF-D0E2-97E9-9F13190F2D2B}"/>
              </a:ext>
            </a:extLst>
          </p:cNvPr>
          <p:cNvSpPr>
            <a:spLocks noGrp="1"/>
          </p:cNvSpPr>
          <p:nvPr>
            <p:ph idx="1"/>
          </p:nvPr>
        </p:nvSpPr>
        <p:spPr>
          <a:xfrm>
            <a:off x="6339288" y="2195529"/>
            <a:ext cx="5601252" cy="3880773"/>
          </a:xfrm>
        </p:spPr>
        <p:txBody>
          <a:bodyPr>
            <a:normAutofit/>
          </a:bodyPr>
          <a:lstStyle/>
          <a:p>
            <a:r>
              <a:rPr lang="zh-CN" altLang="en-US" dirty="0"/>
              <a:t>根据上面的公式，可以用基于</a:t>
            </a:r>
            <a:r>
              <a:rPr lang="en-US" altLang="zh-CN" dirty="0"/>
              <a:t>ENSO</a:t>
            </a:r>
            <a:r>
              <a:rPr lang="zh-CN" altLang="en-US" dirty="0"/>
              <a:t>计算海岸线演变，公式如下：</a:t>
            </a:r>
            <a:endParaRPr lang="en-US" altLang="zh-CN" dirty="0"/>
          </a:p>
          <a:p>
            <a:endParaRPr lang="en-US" altLang="zh-CN" dirty="0"/>
          </a:p>
          <a:p>
            <a:endParaRPr lang="en-US" altLang="zh-CN" dirty="0"/>
          </a:p>
          <a:p>
            <a:r>
              <a:rPr lang="zh-CN" altLang="en-US" dirty="0"/>
              <a:t>同样可以引入其他气候指标</a:t>
            </a:r>
            <a:endParaRPr lang="en-US" altLang="zh-CN" dirty="0"/>
          </a:p>
          <a:p>
            <a:endParaRPr lang="en-US" altLang="zh-CN" dirty="0"/>
          </a:p>
          <a:p>
            <a:r>
              <a:rPr lang="zh-CN" altLang="en-US" dirty="0"/>
              <a:t>时间从</a:t>
            </a:r>
            <a:r>
              <a:rPr lang="en-US" altLang="zh-CN" dirty="0"/>
              <a:t>1993</a:t>
            </a:r>
            <a:r>
              <a:rPr lang="zh-CN" altLang="en-US" dirty="0"/>
              <a:t>到</a:t>
            </a:r>
            <a:r>
              <a:rPr lang="en-US" altLang="zh-CN" dirty="0"/>
              <a:t>2019</a:t>
            </a:r>
            <a:r>
              <a:rPr lang="zh-CN" altLang="en-US" dirty="0"/>
              <a:t>，分析了不同模型与年际海岸线异常之间的关系。</a:t>
            </a:r>
            <a:endParaRPr lang="en-US" altLang="zh-CN" dirty="0"/>
          </a:p>
          <a:p>
            <a:pPr lvl="1"/>
            <a:endParaRPr lang="zh-CN" altLang="en-US" dirty="0"/>
          </a:p>
        </p:txBody>
      </p:sp>
      <p:pic>
        <p:nvPicPr>
          <p:cNvPr id="5" name="图片 4">
            <a:extLst>
              <a:ext uri="{FF2B5EF4-FFF2-40B4-BE49-F238E27FC236}">
                <a16:creationId xmlns:a16="http://schemas.microsoft.com/office/drawing/2014/main" id="{3CD2EE60-F457-7248-74AF-EAC9DDF66267}"/>
              </a:ext>
            </a:extLst>
          </p:cNvPr>
          <p:cNvPicPr>
            <a:picLocks noChangeAspect="1"/>
          </p:cNvPicPr>
          <p:nvPr/>
        </p:nvPicPr>
        <p:blipFill>
          <a:blip r:embed="rId2"/>
          <a:srcRect r="3" b="2276"/>
          <a:stretch>
            <a:fillRect/>
          </a:stretch>
        </p:blipFill>
        <p:spPr>
          <a:xfrm>
            <a:off x="720166" y="1930399"/>
            <a:ext cx="5785810" cy="4141773"/>
          </a:xfrm>
          <a:prstGeom prst="rect">
            <a:avLst/>
          </a:prstGeom>
        </p:spPr>
      </p:pic>
      <p:pic>
        <p:nvPicPr>
          <p:cNvPr id="7" name="图片 6">
            <a:extLst>
              <a:ext uri="{FF2B5EF4-FFF2-40B4-BE49-F238E27FC236}">
                <a16:creationId xmlns:a16="http://schemas.microsoft.com/office/drawing/2014/main" id="{4CD105CA-0768-6771-F7D3-2449D4CB4CBA}"/>
              </a:ext>
            </a:extLst>
          </p:cNvPr>
          <p:cNvPicPr>
            <a:picLocks noChangeAspect="1"/>
          </p:cNvPicPr>
          <p:nvPr/>
        </p:nvPicPr>
        <p:blipFill>
          <a:blip r:embed="rId3"/>
          <a:stretch>
            <a:fillRect/>
          </a:stretch>
        </p:blipFill>
        <p:spPr>
          <a:xfrm>
            <a:off x="6730673" y="2967081"/>
            <a:ext cx="4933333" cy="695238"/>
          </a:xfrm>
          <a:prstGeom prst="rect">
            <a:avLst/>
          </a:prstGeom>
        </p:spPr>
      </p:pic>
      <p:pic>
        <p:nvPicPr>
          <p:cNvPr id="9" name="图片 8">
            <a:extLst>
              <a:ext uri="{FF2B5EF4-FFF2-40B4-BE49-F238E27FC236}">
                <a16:creationId xmlns:a16="http://schemas.microsoft.com/office/drawing/2014/main" id="{8A5FAA18-3146-8D24-CC40-1F0A24FDBB62}"/>
              </a:ext>
            </a:extLst>
          </p:cNvPr>
          <p:cNvPicPr>
            <a:picLocks noChangeAspect="1"/>
          </p:cNvPicPr>
          <p:nvPr/>
        </p:nvPicPr>
        <p:blipFill>
          <a:blip r:embed="rId4"/>
          <a:stretch>
            <a:fillRect/>
          </a:stretch>
        </p:blipFill>
        <p:spPr>
          <a:xfrm>
            <a:off x="6617308" y="4043395"/>
            <a:ext cx="4657143" cy="390476"/>
          </a:xfrm>
          <a:prstGeom prst="rect">
            <a:avLst/>
          </a:prstGeom>
        </p:spPr>
      </p:pic>
      <p:pic>
        <p:nvPicPr>
          <p:cNvPr id="10" name="图片 9">
            <a:extLst>
              <a:ext uri="{FF2B5EF4-FFF2-40B4-BE49-F238E27FC236}">
                <a16:creationId xmlns:a16="http://schemas.microsoft.com/office/drawing/2014/main" id="{BFA7795B-3657-77FF-3D51-DA3782780AF8}"/>
              </a:ext>
            </a:extLst>
          </p:cNvPr>
          <p:cNvPicPr>
            <a:picLocks noChangeAspect="1"/>
          </p:cNvPicPr>
          <p:nvPr/>
        </p:nvPicPr>
        <p:blipFill>
          <a:blip r:embed="rId2"/>
          <a:srcRect r="3" b="2276"/>
          <a:stretch>
            <a:fillRect/>
          </a:stretch>
        </p:blipFill>
        <p:spPr>
          <a:xfrm>
            <a:off x="872566" y="2082799"/>
            <a:ext cx="5785810" cy="4141773"/>
          </a:xfrm>
          <a:prstGeom prst="rect">
            <a:avLst/>
          </a:prstGeom>
        </p:spPr>
      </p:pic>
    </p:spTree>
    <p:extLst>
      <p:ext uri="{BB962C8B-B14F-4D97-AF65-F5344CB8AC3E}">
        <p14:creationId xmlns:p14="http://schemas.microsoft.com/office/powerpoint/2010/main" val="1249738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74665-5E85-E489-C17F-50278F32628F}"/>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0B4A5C6C-6D2C-8A5A-4456-4ABECA4E0A75}"/>
              </a:ext>
            </a:extLst>
          </p:cNvPr>
          <p:cNvSpPr>
            <a:spLocks noGrp="1"/>
          </p:cNvSpPr>
          <p:nvPr>
            <p:ph idx="1"/>
          </p:nvPr>
        </p:nvSpPr>
        <p:spPr>
          <a:xfrm>
            <a:off x="677334" y="2160589"/>
            <a:ext cx="10760286" cy="3880773"/>
          </a:xfrm>
        </p:spPr>
        <p:txBody>
          <a:bodyPr/>
          <a:lstStyle/>
          <a:p>
            <a:r>
              <a:rPr lang="zh-CN" altLang="en-US" dirty="0"/>
              <a:t>年际海岸线变化：线性去趋势化，然后月度异常值（</a:t>
            </a:r>
            <a:r>
              <a:rPr lang="en-US" altLang="zh-CN" dirty="0"/>
              <a:t>x- </a:t>
            </a:r>
            <a:r>
              <a:rPr lang="en-US" altLang="zh-CN" dirty="0" err="1"/>
              <a:t>x</a:t>
            </a:r>
            <a:r>
              <a:rPr lang="en-US" altLang="zh-CN" baseline="-25000" dirty="0" err="1"/>
              <a:t>mean</a:t>
            </a:r>
            <a:r>
              <a:rPr lang="zh-CN" altLang="en-US" dirty="0"/>
              <a:t>），获得年际异常值，可以计算海岸线季均异常值和年均海岸线异常或者</a:t>
            </a:r>
            <a:r>
              <a:rPr lang="en-US" altLang="zh-CN" dirty="0"/>
              <a:t>8</a:t>
            </a:r>
            <a:r>
              <a:rPr lang="zh-CN" altLang="en-US" dirty="0"/>
              <a:t>个月滑动平均。</a:t>
            </a:r>
            <a:endParaRPr lang="en-US" altLang="zh-CN" dirty="0"/>
          </a:p>
          <a:p>
            <a:r>
              <a:rPr lang="zh-CN" altLang="en-US" dirty="0"/>
              <a:t>按区域聚合海岸线：局部尺度的变化受很多因素影响（</a:t>
            </a:r>
            <a:r>
              <a:rPr lang="en-US" altLang="zh-CN" dirty="0"/>
              <a:t>wave transformation on unknown changing bathymetry, impact of infrastructure and human intervention</a:t>
            </a:r>
            <a:r>
              <a:rPr lang="zh-CN" altLang="en-US" dirty="0"/>
              <a:t>数据</a:t>
            </a:r>
            <a:r>
              <a:rPr lang="zh-CN" altLang="en-US" b="1" dirty="0"/>
              <a:t>按区域聚合</a:t>
            </a:r>
            <a:r>
              <a:rPr lang="zh-CN" altLang="en-US" dirty="0"/>
              <a:t>：沿 </a:t>
            </a:r>
            <a:r>
              <a:rPr lang="en-US" altLang="zh-CN" dirty="0"/>
              <a:t>8 </a:t>
            </a:r>
            <a:r>
              <a:rPr lang="zh-CN" altLang="en-US" dirty="0"/>
              <a:t>个连续数据点（约 </a:t>
            </a:r>
            <a:r>
              <a:rPr lang="en-US" altLang="zh-CN" dirty="0"/>
              <a:t>400 km </a:t>
            </a:r>
            <a:r>
              <a:rPr lang="zh-CN" altLang="en-US" dirty="0"/>
              <a:t>海岸线）取平均，聚合后的数据可以显示 </a:t>
            </a:r>
            <a:r>
              <a:rPr lang="zh-CN" altLang="en-US" b="1" dirty="0"/>
              <a:t>区域性行为趋势</a:t>
            </a:r>
            <a:r>
              <a:rPr lang="zh-CN" altLang="en-US" dirty="0"/>
              <a:t>，而不是区分局部差异。</a:t>
            </a:r>
            <a:endParaRPr lang="en-US" altLang="zh-CN" dirty="0"/>
          </a:p>
          <a:p>
            <a:endParaRPr lang="en-US" altLang="zh-CN" dirty="0"/>
          </a:p>
          <a:p>
            <a:r>
              <a:rPr lang="zh-CN" altLang="en-US" dirty="0"/>
              <a:t>同样的气候指数，也会和海岸线同样操作，获得相同时间序列的数据，进行互相关分析。</a:t>
            </a:r>
          </a:p>
        </p:txBody>
      </p:sp>
      <p:pic>
        <p:nvPicPr>
          <p:cNvPr id="5" name="图片 4">
            <a:extLst>
              <a:ext uri="{FF2B5EF4-FFF2-40B4-BE49-F238E27FC236}">
                <a16:creationId xmlns:a16="http://schemas.microsoft.com/office/drawing/2014/main" id="{212E089F-7244-515B-1B38-F69129736113}"/>
              </a:ext>
            </a:extLst>
          </p:cNvPr>
          <p:cNvPicPr>
            <a:picLocks noChangeAspect="1"/>
          </p:cNvPicPr>
          <p:nvPr/>
        </p:nvPicPr>
        <p:blipFill>
          <a:blip r:embed="rId2"/>
          <a:srcRect b="10090"/>
          <a:stretch/>
        </p:blipFill>
        <p:spPr>
          <a:xfrm>
            <a:off x="6493723" y="275457"/>
            <a:ext cx="4943897" cy="1591443"/>
          </a:xfrm>
          <a:prstGeom prst="rect">
            <a:avLst/>
          </a:prstGeom>
        </p:spPr>
      </p:pic>
    </p:spTree>
    <p:extLst>
      <p:ext uri="{BB962C8B-B14F-4D97-AF65-F5344CB8AC3E}">
        <p14:creationId xmlns:p14="http://schemas.microsoft.com/office/powerpoint/2010/main" val="1064484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D826E-09FE-C9E0-5466-931B753D038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B4B49F6-426B-252F-FD98-9E3F66E3F006}"/>
              </a:ext>
            </a:extLst>
          </p:cNvPr>
          <p:cNvSpPr>
            <a:spLocks noGrp="1"/>
          </p:cNvSpPr>
          <p:nvPr>
            <p:ph type="title"/>
          </p:nvPr>
        </p:nvSpPr>
        <p:spPr>
          <a:xfrm>
            <a:off x="677333" y="243840"/>
            <a:ext cx="8596668" cy="701040"/>
          </a:xfrm>
        </p:spPr>
        <p:txBody>
          <a:bodyPr/>
          <a:lstStyle/>
          <a:p>
            <a:r>
              <a:rPr lang="en-US" altLang="zh-CN" dirty="0"/>
              <a:t>Improvement 1</a:t>
            </a:r>
            <a:endParaRPr lang="zh-CN" altLang="en-US" dirty="0"/>
          </a:p>
        </p:txBody>
      </p:sp>
      <p:sp>
        <p:nvSpPr>
          <p:cNvPr id="4" name="内容占位符 3">
            <a:extLst>
              <a:ext uri="{FF2B5EF4-FFF2-40B4-BE49-F238E27FC236}">
                <a16:creationId xmlns:a16="http://schemas.microsoft.com/office/drawing/2014/main" id="{97A5FD86-D1B0-D756-3ACC-BADA80F23D32}"/>
              </a:ext>
            </a:extLst>
          </p:cNvPr>
          <p:cNvSpPr>
            <a:spLocks noGrp="1"/>
          </p:cNvSpPr>
          <p:nvPr>
            <p:ph sz="half" idx="2"/>
          </p:nvPr>
        </p:nvSpPr>
        <p:spPr>
          <a:xfrm>
            <a:off x="584648" y="1421843"/>
            <a:ext cx="4345492" cy="5268769"/>
          </a:xfrm>
        </p:spPr>
        <p:txBody>
          <a:bodyPr>
            <a:normAutofit/>
          </a:bodyPr>
          <a:lstStyle/>
          <a:p>
            <a:pPr>
              <a:buFontTx/>
              <a:buAutoNum type="arabicPeriod"/>
            </a:pPr>
            <a:r>
              <a:rPr lang="en-US" altLang="zh-CN" sz="1500" dirty="0"/>
              <a:t>MEI</a:t>
            </a:r>
            <a:r>
              <a:rPr lang="zh-CN" altLang="en-US" sz="1500" dirty="0"/>
              <a:t>指标；分析</a:t>
            </a:r>
            <a:r>
              <a:rPr lang="en-US" altLang="zh-CN" sz="1500" dirty="0"/>
              <a:t>all reason/DJF</a:t>
            </a:r>
            <a:r>
              <a:rPr lang="zh-CN" altLang="en-US" sz="1500" dirty="0"/>
              <a:t>两个时间段；</a:t>
            </a:r>
            <a:r>
              <a:rPr lang="en-US" altLang="zh-CN" sz="1500" dirty="0"/>
              <a:t>ENSO</a:t>
            </a:r>
            <a:r>
              <a:rPr lang="zh-CN" altLang="en-US" sz="1500" dirty="0"/>
              <a:t>现象异常：</a:t>
            </a:r>
            <a:r>
              <a:rPr lang="en-NZ" altLang="zh-CN" sz="1500" dirty="0"/>
              <a:t>MEI &gt; 0.5</a:t>
            </a:r>
            <a:r>
              <a:rPr lang="el-GR" altLang="zh-CN" sz="1500" dirty="0"/>
              <a:t>σ</a:t>
            </a:r>
            <a:r>
              <a:rPr lang="en-US" altLang="zh-CN" sz="1500" dirty="0"/>
              <a:t>   (El Nino); </a:t>
            </a:r>
            <a:r>
              <a:rPr lang="en-NZ" altLang="zh-CN" sz="1500" dirty="0"/>
              <a:t>MEI &lt; -0.5</a:t>
            </a:r>
            <a:r>
              <a:rPr lang="el-GR" altLang="zh-CN" sz="1500" dirty="0"/>
              <a:t>σ</a:t>
            </a:r>
            <a:r>
              <a:rPr lang="en-US" altLang="zh-CN" sz="1500" dirty="0"/>
              <a:t> (La Nina)</a:t>
            </a:r>
          </a:p>
          <a:p>
            <a:pPr>
              <a:buFontTx/>
              <a:buAutoNum type="arabicPeriod"/>
            </a:pPr>
            <a:endParaRPr lang="en-US" altLang="zh-CN" sz="1500" dirty="0"/>
          </a:p>
          <a:p>
            <a:pPr>
              <a:buAutoNum type="arabicPeriod"/>
            </a:pPr>
            <a:r>
              <a:rPr lang="zh-CN" altLang="en-US" sz="1500" dirty="0"/>
              <a:t>去趋势化，逐月平均，与长期平均海岸线位置比较，得到海岸线异常值</a:t>
            </a:r>
            <a:endParaRPr lang="en-US" altLang="zh-CN" sz="1500" dirty="0"/>
          </a:p>
          <a:p>
            <a:pPr>
              <a:buAutoNum type="arabicPeriod"/>
            </a:pPr>
            <a:endParaRPr lang="en-US" altLang="zh-CN" sz="1500" dirty="0"/>
          </a:p>
          <a:p>
            <a:pPr>
              <a:buAutoNum type="arabicPeriod"/>
            </a:pPr>
            <a:r>
              <a:rPr lang="zh-CN" altLang="en-US" sz="1500" dirty="0"/>
              <a:t>按照季节分类，画出异常值分布（冬季往往更往陆地方向侵蚀，夏季相对回填）。</a:t>
            </a:r>
            <a:endParaRPr lang="en-US" altLang="zh-CN" sz="1500" dirty="0"/>
          </a:p>
          <a:p>
            <a:pPr>
              <a:buAutoNum type="arabicPeriod"/>
            </a:pPr>
            <a:endParaRPr lang="en-US" altLang="zh-CN" sz="1500" dirty="0"/>
          </a:p>
          <a:p>
            <a:pPr>
              <a:buAutoNum type="arabicPeriod"/>
            </a:pPr>
            <a:r>
              <a:rPr lang="zh-CN" altLang="en-US" sz="1500" dirty="0"/>
              <a:t>根据</a:t>
            </a:r>
            <a:r>
              <a:rPr lang="en-US" altLang="zh-CN" sz="1500" dirty="0"/>
              <a:t>ENSO</a:t>
            </a:r>
            <a:r>
              <a:rPr lang="zh-CN" altLang="en-US" sz="1500" dirty="0"/>
              <a:t>进行分类，计算</a:t>
            </a:r>
            <a:r>
              <a:rPr lang="en-US" altLang="zh-CN" sz="1500" dirty="0"/>
              <a:t>EL/LA</a:t>
            </a:r>
            <a:r>
              <a:rPr lang="zh-CN" altLang="en-US" sz="1500" dirty="0"/>
              <a:t>时期异常值分布，分</a:t>
            </a:r>
            <a:r>
              <a:rPr lang="en-US" altLang="zh-CN" sz="1500" dirty="0"/>
              <a:t>all reasons </a:t>
            </a:r>
            <a:r>
              <a:rPr lang="zh-CN" altLang="en-US" sz="1500" dirty="0"/>
              <a:t>和</a:t>
            </a:r>
            <a:r>
              <a:rPr lang="en-US" altLang="zh-CN" sz="1500" dirty="0"/>
              <a:t>DJF</a:t>
            </a:r>
          </a:p>
          <a:p>
            <a:pPr>
              <a:buAutoNum type="arabicPeriod"/>
            </a:pPr>
            <a:endParaRPr lang="en-US" altLang="zh-CN" sz="1500" dirty="0"/>
          </a:p>
          <a:p>
            <a:pPr>
              <a:buAutoNum type="arabicPeriod"/>
            </a:pPr>
            <a:r>
              <a:rPr lang="zh-CN" altLang="en-US" sz="1500" dirty="0"/>
              <a:t> </a:t>
            </a:r>
            <a:r>
              <a:rPr lang="en-US" altLang="zh-CN" sz="1500" dirty="0"/>
              <a:t>Wilcoxon </a:t>
            </a:r>
            <a:r>
              <a:rPr lang="zh-CN" altLang="en-US" sz="1500" dirty="0"/>
              <a:t>符号秩检验，检验显著性</a:t>
            </a:r>
            <a:endParaRPr lang="en-US" altLang="zh-CN" sz="1500" dirty="0"/>
          </a:p>
          <a:p>
            <a:pPr>
              <a:buAutoNum type="arabicPeriod"/>
            </a:pPr>
            <a:endParaRPr lang="en-US" altLang="zh-CN" sz="1500" dirty="0"/>
          </a:p>
          <a:p>
            <a:pPr>
              <a:buAutoNum type="arabicPeriod"/>
            </a:pPr>
            <a:r>
              <a:rPr lang="zh-CN" altLang="en-US" sz="1500" dirty="0"/>
              <a:t>可以考虑极端海滩的影响（</a:t>
            </a:r>
            <a:r>
              <a:rPr lang="en-US" altLang="zh-CN" sz="1500" dirty="0"/>
              <a:t>1%</a:t>
            </a:r>
            <a:r>
              <a:rPr lang="zh-CN" altLang="en-US" sz="1500" dirty="0"/>
              <a:t>；</a:t>
            </a:r>
            <a:r>
              <a:rPr lang="en-US" altLang="zh-CN" sz="1500" dirty="0"/>
              <a:t>5%</a:t>
            </a:r>
            <a:r>
              <a:rPr lang="zh-CN" altLang="en-US" sz="1500" dirty="0"/>
              <a:t>）</a:t>
            </a:r>
          </a:p>
          <a:p>
            <a:endParaRPr lang="zh-CN" altLang="en-US" dirty="0"/>
          </a:p>
        </p:txBody>
      </p:sp>
      <p:pic>
        <p:nvPicPr>
          <p:cNvPr id="7" name="图片 6">
            <a:extLst>
              <a:ext uri="{FF2B5EF4-FFF2-40B4-BE49-F238E27FC236}">
                <a16:creationId xmlns:a16="http://schemas.microsoft.com/office/drawing/2014/main" id="{0587646D-1D11-E95D-21FA-6F14A8B1623C}"/>
              </a:ext>
            </a:extLst>
          </p:cNvPr>
          <p:cNvPicPr>
            <a:picLocks noChangeAspect="1"/>
          </p:cNvPicPr>
          <p:nvPr/>
        </p:nvPicPr>
        <p:blipFill>
          <a:blip r:embed="rId2"/>
          <a:stretch>
            <a:fillRect/>
          </a:stretch>
        </p:blipFill>
        <p:spPr>
          <a:xfrm>
            <a:off x="5279813" y="106294"/>
            <a:ext cx="3504752" cy="2865372"/>
          </a:xfrm>
          <a:prstGeom prst="rect">
            <a:avLst/>
          </a:prstGeom>
        </p:spPr>
      </p:pic>
      <p:pic>
        <p:nvPicPr>
          <p:cNvPr id="9" name="图片 8">
            <a:extLst>
              <a:ext uri="{FF2B5EF4-FFF2-40B4-BE49-F238E27FC236}">
                <a16:creationId xmlns:a16="http://schemas.microsoft.com/office/drawing/2014/main" id="{F918C5C3-0CDE-FE99-57E2-D4B1A9280918}"/>
              </a:ext>
            </a:extLst>
          </p:cNvPr>
          <p:cNvPicPr>
            <a:picLocks noChangeAspect="1"/>
          </p:cNvPicPr>
          <p:nvPr/>
        </p:nvPicPr>
        <p:blipFill>
          <a:blip r:embed="rId3"/>
          <a:stretch>
            <a:fillRect/>
          </a:stretch>
        </p:blipFill>
        <p:spPr>
          <a:xfrm>
            <a:off x="5219506" y="2971666"/>
            <a:ext cx="6210493" cy="3718946"/>
          </a:xfrm>
          <a:prstGeom prst="rect">
            <a:avLst/>
          </a:prstGeom>
        </p:spPr>
      </p:pic>
    </p:spTree>
    <p:extLst>
      <p:ext uri="{BB962C8B-B14F-4D97-AF65-F5344CB8AC3E}">
        <p14:creationId xmlns:p14="http://schemas.microsoft.com/office/powerpoint/2010/main" val="624525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4A74E-AADB-DBA8-3185-03733235DD0D}"/>
              </a:ext>
            </a:extLst>
          </p:cNvPr>
          <p:cNvSpPr>
            <a:spLocks noGrp="1"/>
          </p:cNvSpPr>
          <p:nvPr>
            <p:ph type="title"/>
          </p:nvPr>
        </p:nvSpPr>
        <p:spPr>
          <a:xfrm>
            <a:off x="677333" y="243840"/>
            <a:ext cx="8596668" cy="701040"/>
          </a:xfrm>
        </p:spPr>
        <p:txBody>
          <a:bodyPr/>
          <a:lstStyle/>
          <a:p>
            <a:r>
              <a:rPr lang="en-US" altLang="zh-CN" dirty="0"/>
              <a:t>Improvement 2</a:t>
            </a:r>
            <a:endParaRPr lang="zh-CN" altLang="en-US" dirty="0"/>
          </a:p>
        </p:txBody>
      </p:sp>
      <p:sp>
        <p:nvSpPr>
          <p:cNvPr id="4" name="内容占位符 3">
            <a:extLst>
              <a:ext uri="{FF2B5EF4-FFF2-40B4-BE49-F238E27FC236}">
                <a16:creationId xmlns:a16="http://schemas.microsoft.com/office/drawing/2014/main" id="{9B283264-1EE8-12A0-C54C-B4EE9A2D0FAB}"/>
              </a:ext>
            </a:extLst>
          </p:cNvPr>
          <p:cNvSpPr>
            <a:spLocks noGrp="1"/>
          </p:cNvSpPr>
          <p:nvPr>
            <p:ph sz="half" idx="2"/>
          </p:nvPr>
        </p:nvSpPr>
        <p:spPr>
          <a:xfrm>
            <a:off x="584648" y="1421843"/>
            <a:ext cx="6418132" cy="4841797"/>
          </a:xfrm>
        </p:spPr>
        <p:txBody>
          <a:bodyPr>
            <a:normAutofit lnSpcReduction="10000"/>
          </a:bodyPr>
          <a:lstStyle/>
          <a:p>
            <a:pPr>
              <a:buFontTx/>
              <a:buAutoNum type="arabicPeriod"/>
            </a:pPr>
            <a:r>
              <a:rPr lang="zh-CN" altLang="en-US" dirty="0"/>
              <a:t>气候指数：</a:t>
            </a:r>
            <a:r>
              <a:rPr lang="en-US" altLang="zh-CN" dirty="0"/>
              <a:t> ENSO/SOI, </a:t>
            </a:r>
            <a:r>
              <a:rPr lang="en-US" altLang="zh-CN" dirty="0" err="1"/>
              <a:t>IOD</a:t>
            </a:r>
            <a:r>
              <a:rPr lang="en-US" altLang="zh-CN" dirty="0"/>
              <a:t>, </a:t>
            </a:r>
            <a:r>
              <a:rPr lang="en-US" altLang="zh-CN" dirty="0" err="1"/>
              <a:t>ZW3</a:t>
            </a:r>
            <a:r>
              <a:rPr lang="en-US" altLang="zh-CN" dirty="0"/>
              <a:t> </a:t>
            </a:r>
            <a:r>
              <a:rPr lang="en-US" altLang="zh-CN" dirty="0" err="1"/>
              <a:t>PDO</a:t>
            </a:r>
            <a:r>
              <a:rPr lang="en-US" altLang="zh-CN" dirty="0"/>
              <a:t>, SAM</a:t>
            </a:r>
            <a:r>
              <a:rPr lang="zh-CN" altLang="en-US" dirty="0"/>
              <a:t>。</a:t>
            </a:r>
            <a:endParaRPr lang="en-US" altLang="zh-CN" dirty="0"/>
          </a:p>
          <a:p>
            <a:pPr>
              <a:buFontTx/>
              <a:buAutoNum type="arabicPeriod"/>
            </a:pPr>
            <a:endParaRPr lang="en-US" altLang="zh-CN" dirty="0"/>
          </a:p>
          <a:p>
            <a:pPr>
              <a:buFontTx/>
              <a:buAutoNum type="arabicPeriod"/>
            </a:pPr>
            <a:r>
              <a:rPr lang="zh-CN" altLang="en-US" dirty="0"/>
              <a:t>气候指数处理方法，异常值归一化（</a:t>
            </a:r>
            <a:r>
              <a:rPr lang="en-NZ" altLang="zh-CN" dirty="0"/>
              <a:t>normalized anomalies</a:t>
            </a:r>
            <a:r>
              <a:rPr lang="zh-CN" altLang="en-NZ" dirty="0"/>
              <a:t>）：</a:t>
            </a:r>
            <a:r>
              <a:rPr lang="zh-CN" altLang="en-US" dirty="0"/>
              <a:t>首先对每个气候指数计算异常值（某年与长期平均的差值）。对异常值的标准差进行归一化，无量纲的标准化形式</a:t>
            </a:r>
            <a:endParaRPr lang="en-US" altLang="zh-CN" dirty="0"/>
          </a:p>
          <a:p>
            <a:pPr>
              <a:buFontTx/>
              <a:buAutoNum type="arabicPeriod"/>
            </a:pPr>
            <a:endParaRPr lang="en-US" altLang="zh-CN" dirty="0"/>
          </a:p>
          <a:p>
            <a:pPr>
              <a:buFontTx/>
              <a:buAutoNum type="arabicPeriod"/>
            </a:pPr>
            <a:r>
              <a:rPr lang="zh-CN" altLang="en-US" dirty="0"/>
              <a:t>计算气候指数和风暴簇指数的</a:t>
            </a:r>
            <a:r>
              <a:rPr lang="en-US" altLang="zh-CN" dirty="0"/>
              <a:t>Monthly correlation/one</a:t>
            </a:r>
            <a:r>
              <a:rPr lang="en-NZ" altLang="zh-CN" dirty="0"/>
              <a:t> lagged-seasonal correlations </a:t>
            </a:r>
          </a:p>
          <a:p>
            <a:pPr>
              <a:buFontTx/>
              <a:buAutoNum type="arabicPeriod"/>
            </a:pPr>
            <a:endParaRPr lang="en-NZ" altLang="zh-CN" dirty="0"/>
          </a:p>
          <a:p>
            <a:pPr>
              <a:buFontTx/>
              <a:buAutoNum type="arabicPeriod"/>
            </a:pPr>
            <a:r>
              <a:rPr lang="zh-CN" altLang="en-US" dirty="0"/>
              <a:t>计算气候指数和风暴参数（</a:t>
            </a:r>
            <a:r>
              <a:rPr lang="en-US" altLang="zh-CN" dirty="0"/>
              <a:t> Duration / numbers / CSE </a:t>
            </a:r>
            <a:r>
              <a:rPr lang="zh-CN" altLang="en-US" dirty="0"/>
              <a:t>）的</a:t>
            </a:r>
            <a:r>
              <a:rPr lang="en-US" altLang="zh-CN" dirty="0"/>
              <a:t>annually averaged monthly anomalies </a:t>
            </a:r>
          </a:p>
          <a:p>
            <a:pPr>
              <a:buFontTx/>
              <a:buAutoNum type="arabicPeriod"/>
            </a:pPr>
            <a:endParaRPr lang="en-US" altLang="zh-CN" dirty="0"/>
          </a:p>
          <a:p>
            <a:pPr>
              <a:buFontTx/>
              <a:buAutoNum type="arabicPeriod"/>
            </a:pPr>
            <a:r>
              <a:rPr lang="zh-CN" altLang="en-US" dirty="0"/>
              <a:t>计算</a:t>
            </a:r>
            <a:r>
              <a:rPr lang="en-US" altLang="zh-CN" dirty="0"/>
              <a:t>SOI</a:t>
            </a:r>
            <a:r>
              <a:rPr lang="zh-CN" altLang="en-US" dirty="0"/>
              <a:t>和风暴簇指数的</a:t>
            </a:r>
            <a:r>
              <a:rPr lang="en-US" altLang="zh-CN" dirty="0"/>
              <a:t>Squared wavelet coherence spectra</a:t>
            </a:r>
          </a:p>
          <a:p>
            <a:pPr>
              <a:buFontTx/>
              <a:buAutoNum type="arabicPeriod"/>
            </a:pPr>
            <a:endParaRPr lang="en-US" altLang="zh-CN" dirty="0"/>
          </a:p>
          <a:p>
            <a:pPr>
              <a:buFontTx/>
              <a:buAutoNum type="arabicPeriod"/>
            </a:pPr>
            <a:endParaRPr lang="en-US" altLang="zh-CN" dirty="0"/>
          </a:p>
          <a:p>
            <a:pPr>
              <a:buFontTx/>
              <a:buAutoNum type="arabicPeriod"/>
            </a:pPr>
            <a:endParaRPr lang="zh-CN" altLang="en-US" dirty="0"/>
          </a:p>
        </p:txBody>
      </p:sp>
      <p:pic>
        <p:nvPicPr>
          <p:cNvPr id="10" name="图片 9">
            <a:extLst>
              <a:ext uri="{FF2B5EF4-FFF2-40B4-BE49-F238E27FC236}">
                <a16:creationId xmlns:a16="http://schemas.microsoft.com/office/drawing/2014/main" id="{C77ABD79-DC60-DE33-F2BB-055B24EB0E44}"/>
              </a:ext>
            </a:extLst>
          </p:cNvPr>
          <p:cNvPicPr>
            <a:picLocks noChangeAspect="1"/>
          </p:cNvPicPr>
          <p:nvPr/>
        </p:nvPicPr>
        <p:blipFill>
          <a:blip r:embed="rId2"/>
          <a:srcRect l="2998" r="1" b="1"/>
          <a:stretch>
            <a:fillRect/>
          </a:stretch>
        </p:blipFill>
        <p:spPr>
          <a:xfrm>
            <a:off x="7185660" y="352781"/>
            <a:ext cx="2826763" cy="3489960"/>
          </a:xfrm>
          <a:prstGeom prst="rect">
            <a:avLst/>
          </a:prstGeom>
        </p:spPr>
      </p:pic>
      <p:pic>
        <p:nvPicPr>
          <p:cNvPr id="11" name="图片 10">
            <a:extLst>
              <a:ext uri="{FF2B5EF4-FFF2-40B4-BE49-F238E27FC236}">
                <a16:creationId xmlns:a16="http://schemas.microsoft.com/office/drawing/2014/main" id="{2AF26FD1-1B52-C703-A12A-CB9F27C745FB}"/>
              </a:ext>
            </a:extLst>
          </p:cNvPr>
          <p:cNvPicPr>
            <a:picLocks noChangeAspect="1"/>
          </p:cNvPicPr>
          <p:nvPr/>
        </p:nvPicPr>
        <p:blipFill>
          <a:blip r:embed="rId3"/>
          <a:stretch>
            <a:fillRect/>
          </a:stretch>
        </p:blipFill>
        <p:spPr>
          <a:xfrm>
            <a:off x="7840980" y="3917162"/>
            <a:ext cx="4137660" cy="2696998"/>
          </a:xfrm>
          <a:prstGeom prst="rect">
            <a:avLst/>
          </a:prstGeom>
        </p:spPr>
      </p:pic>
    </p:spTree>
    <p:extLst>
      <p:ext uri="{BB962C8B-B14F-4D97-AF65-F5344CB8AC3E}">
        <p14:creationId xmlns:p14="http://schemas.microsoft.com/office/powerpoint/2010/main" val="3629275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A5DA1-B6C4-2BA4-0F5D-A42BD040B4A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1176584-97C6-D6CE-138A-AE09E53EF8D5}"/>
              </a:ext>
            </a:extLst>
          </p:cNvPr>
          <p:cNvSpPr>
            <a:spLocks noGrp="1"/>
          </p:cNvSpPr>
          <p:nvPr>
            <p:ph type="title"/>
          </p:nvPr>
        </p:nvSpPr>
        <p:spPr>
          <a:xfrm>
            <a:off x="677333" y="243840"/>
            <a:ext cx="8596668" cy="701040"/>
          </a:xfrm>
        </p:spPr>
        <p:txBody>
          <a:bodyPr/>
          <a:lstStyle/>
          <a:p>
            <a:r>
              <a:rPr lang="en-US" altLang="zh-CN" dirty="0"/>
              <a:t>Improvement 3</a:t>
            </a:r>
            <a:endParaRPr lang="zh-CN" altLang="en-US" dirty="0"/>
          </a:p>
        </p:txBody>
      </p:sp>
      <p:sp>
        <p:nvSpPr>
          <p:cNvPr id="4" name="内容占位符 3">
            <a:extLst>
              <a:ext uri="{FF2B5EF4-FFF2-40B4-BE49-F238E27FC236}">
                <a16:creationId xmlns:a16="http://schemas.microsoft.com/office/drawing/2014/main" id="{AB5AE79D-E5C5-7BCE-FD7F-7CF3D5A08DA0}"/>
              </a:ext>
            </a:extLst>
          </p:cNvPr>
          <p:cNvSpPr>
            <a:spLocks noGrp="1"/>
          </p:cNvSpPr>
          <p:nvPr>
            <p:ph sz="half" idx="2"/>
          </p:nvPr>
        </p:nvSpPr>
        <p:spPr>
          <a:xfrm>
            <a:off x="584647" y="1257301"/>
            <a:ext cx="4863653" cy="2994659"/>
          </a:xfrm>
        </p:spPr>
        <p:txBody>
          <a:bodyPr>
            <a:normAutofit/>
          </a:bodyPr>
          <a:lstStyle/>
          <a:p>
            <a:pPr>
              <a:buFontTx/>
              <a:buAutoNum type="arabicPeriod"/>
            </a:pPr>
            <a:r>
              <a:rPr lang="zh-CN" altLang="en-US" dirty="0"/>
              <a:t>气候指数：</a:t>
            </a:r>
            <a:r>
              <a:rPr lang="en-US" altLang="zh-CN" dirty="0"/>
              <a:t>SAM/SOI/DOI (</a:t>
            </a:r>
            <a:r>
              <a:rPr lang="en-US" altLang="zh-CN" dirty="0" err="1"/>
              <a:t>DMI</a:t>
            </a:r>
            <a:r>
              <a:rPr lang="en-US" altLang="zh-CN" dirty="0"/>
              <a:t>) </a:t>
            </a:r>
            <a:r>
              <a:rPr lang="zh-CN" altLang="en-US" dirty="0"/>
              <a:t>处理方法未指出</a:t>
            </a:r>
            <a:endParaRPr lang="en-US" altLang="zh-CN" dirty="0"/>
          </a:p>
          <a:p>
            <a:pPr>
              <a:buFontTx/>
              <a:buAutoNum type="arabicPeriod"/>
            </a:pPr>
            <a:endParaRPr lang="en-US" altLang="zh-CN" dirty="0"/>
          </a:p>
          <a:p>
            <a:pPr>
              <a:buFontTx/>
              <a:buAutoNum type="arabicPeriod"/>
            </a:pPr>
            <a:r>
              <a:rPr lang="zh-CN" altLang="en-US" dirty="0"/>
              <a:t>直接分析气候指数与波高异常之间的关系，得出对不同风浪和涌浪之间的相关性</a:t>
            </a:r>
            <a:endParaRPr lang="en-US" altLang="zh-CN" dirty="0"/>
          </a:p>
          <a:p>
            <a:pPr>
              <a:buFontTx/>
              <a:buAutoNum type="arabicPeriod"/>
            </a:pPr>
            <a:endParaRPr lang="en-US" altLang="zh-CN" dirty="0"/>
          </a:p>
          <a:p>
            <a:pPr>
              <a:buFontTx/>
              <a:buAutoNum type="arabicPeriod"/>
            </a:pPr>
            <a:r>
              <a:rPr lang="zh-CN" altLang="en-US" dirty="0"/>
              <a:t>相关性分析使用的可能是月度数据或者季节平均数据</a:t>
            </a:r>
            <a:endParaRPr lang="en-US" altLang="zh-CN" dirty="0"/>
          </a:p>
        </p:txBody>
      </p:sp>
      <p:pic>
        <p:nvPicPr>
          <p:cNvPr id="5" name="图片 4">
            <a:extLst>
              <a:ext uri="{FF2B5EF4-FFF2-40B4-BE49-F238E27FC236}">
                <a16:creationId xmlns:a16="http://schemas.microsoft.com/office/drawing/2014/main" id="{F6C1EBB2-17BF-D042-A12A-DDE6CA3BA4ED}"/>
              </a:ext>
            </a:extLst>
          </p:cNvPr>
          <p:cNvPicPr>
            <a:picLocks noChangeAspect="1"/>
          </p:cNvPicPr>
          <p:nvPr/>
        </p:nvPicPr>
        <p:blipFill>
          <a:blip r:embed="rId2"/>
          <a:stretch>
            <a:fillRect/>
          </a:stretch>
        </p:blipFill>
        <p:spPr>
          <a:xfrm>
            <a:off x="5542975" y="1304260"/>
            <a:ext cx="6468050" cy="5263105"/>
          </a:xfrm>
          <a:prstGeom prst="rect">
            <a:avLst/>
          </a:prstGeom>
        </p:spPr>
      </p:pic>
      <p:pic>
        <p:nvPicPr>
          <p:cNvPr id="11" name="图片 10">
            <a:extLst>
              <a:ext uri="{FF2B5EF4-FFF2-40B4-BE49-F238E27FC236}">
                <a16:creationId xmlns:a16="http://schemas.microsoft.com/office/drawing/2014/main" id="{C892F209-5514-B80D-BAEB-81128C63FB85}"/>
              </a:ext>
            </a:extLst>
          </p:cNvPr>
          <p:cNvPicPr>
            <a:picLocks noChangeAspect="1"/>
          </p:cNvPicPr>
          <p:nvPr/>
        </p:nvPicPr>
        <p:blipFill>
          <a:blip r:embed="rId3"/>
          <a:stretch>
            <a:fillRect/>
          </a:stretch>
        </p:blipFill>
        <p:spPr>
          <a:xfrm>
            <a:off x="370617" y="4944305"/>
            <a:ext cx="5725383" cy="1623060"/>
          </a:xfrm>
          <a:prstGeom prst="rect">
            <a:avLst/>
          </a:prstGeom>
        </p:spPr>
      </p:pic>
    </p:spTree>
    <p:extLst>
      <p:ext uri="{BB962C8B-B14F-4D97-AF65-F5344CB8AC3E}">
        <p14:creationId xmlns:p14="http://schemas.microsoft.com/office/powerpoint/2010/main" val="116688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044AC-F902-62AF-DCA7-1965A969E11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DFEBDCE-129B-16AC-DF98-4B9BFA865C58}"/>
              </a:ext>
            </a:extLst>
          </p:cNvPr>
          <p:cNvSpPr>
            <a:spLocks noGrp="1"/>
          </p:cNvSpPr>
          <p:nvPr>
            <p:ph type="title"/>
          </p:nvPr>
        </p:nvSpPr>
        <p:spPr>
          <a:xfrm>
            <a:off x="677333" y="243840"/>
            <a:ext cx="8596668" cy="701040"/>
          </a:xfrm>
        </p:spPr>
        <p:txBody>
          <a:bodyPr/>
          <a:lstStyle/>
          <a:p>
            <a:r>
              <a:rPr lang="en-US" altLang="zh-CN" dirty="0"/>
              <a:t>Improvement 4</a:t>
            </a:r>
            <a:endParaRPr lang="zh-CN" altLang="en-US" dirty="0"/>
          </a:p>
        </p:txBody>
      </p:sp>
      <p:sp>
        <p:nvSpPr>
          <p:cNvPr id="4" name="内容占位符 3">
            <a:extLst>
              <a:ext uri="{FF2B5EF4-FFF2-40B4-BE49-F238E27FC236}">
                <a16:creationId xmlns:a16="http://schemas.microsoft.com/office/drawing/2014/main" id="{DCCC759E-3E56-A997-9BE9-7C5D5E4D1978}"/>
              </a:ext>
            </a:extLst>
          </p:cNvPr>
          <p:cNvSpPr>
            <a:spLocks noGrp="1"/>
          </p:cNvSpPr>
          <p:nvPr>
            <p:ph sz="half" idx="2"/>
          </p:nvPr>
        </p:nvSpPr>
        <p:spPr>
          <a:xfrm>
            <a:off x="492375" y="1242061"/>
            <a:ext cx="5325982" cy="5372100"/>
          </a:xfrm>
        </p:spPr>
        <p:txBody>
          <a:bodyPr>
            <a:normAutofit fontScale="92500" lnSpcReduction="10000"/>
          </a:bodyPr>
          <a:lstStyle/>
          <a:p>
            <a:pPr>
              <a:buFontTx/>
              <a:buAutoNum type="arabicPeriod"/>
            </a:pPr>
            <a:r>
              <a:rPr lang="zh-CN" altLang="en-US" dirty="0"/>
              <a:t>建立</a:t>
            </a:r>
            <a:r>
              <a:rPr lang="en-US" altLang="zh-CN" dirty="0"/>
              <a:t>ENSO</a:t>
            </a:r>
            <a:r>
              <a:rPr lang="zh-CN" altLang="en-US" dirty="0"/>
              <a:t>等气候指标影响海岸线模型框架，通过公式用驱动因素</a:t>
            </a:r>
            <a:r>
              <a:rPr lang="en-US" altLang="zh-CN" dirty="0"/>
              <a:t>SLA/Ocean wave/Fluvial inputs</a:t>
            </a:r>
            <a:r>
              <a:rPr lang="zh-CN" altLang="en-US" dirty="0"/>
              <a:t>来计算</a:t>
            </a:r>
            <a:r>
              <a:rPr lang="en-US" altLang="zh-CN" dirty="0"/>
              <a:t>shoreline</a:t>
            </a:r>
            <a:r>
              <a:rPr lang="zh-CN" altLang="en-US" dirty="0"/>
              <a:t>。</a:t>
            </a:r>
            <a:br>
              <a:rPr lang="en-US" altLang="zh-CN" dirty="0"/>
            </a:br>
            <a:endParaRPr lang="en-US" altLang="zh-CN" dirty="0"/>
          </a:p>
          <a:p>
            <a:pPr>
              <a:buFontTx/>
              <a:buAutoNum type="arabicPeriod"/>
            </a:pPr>
            <a:r>
              <a:rPr lang="zh-CN" altLang="en-US" dirty="0"/>
              <a:t>通过气候指标根据公式模拟驱动因素，进而模拟</a:t>
            </a:r>
            <a:r>
              <a:rPr lang="en-US" altLang="zh-CN" dirty="0"/>
              <a:t>shoreline</a:t>
            </a:r>
            <a:r>
              <a:rPr lang="zh-CN" altLang="en-US" dirty="0"/>
              <a:t>变化，最后计算相关性</a:t>
            </a:r>
            <a:endParaRPr lang="en-US" altLang="zh-CN" dirty="0"/>
          </a:p>
          <a:p>
            <a:pPr>
              <a:buFontTx/>
              <a:buAutoNum type="arabicPeriod"/>
            </a:pPr>
            <a:endParaRPr lang="en-US" altLang="zh-CN" dirty="0"/>
          </a:p>
          <a:p>
            <a:pPr>
              <a:buFontTx/>
              <a:buAutoNum type="arabicPeriod"/>
            </a:pPr>
            <a:endParaRPr lang="en-US" altLang="zh-CN" dirty="0"/>
          </a:p>
          <a:p>
            <a:pPr>
              <a:buFontTx/>
              <a:buAutoNum type="arabicPeriod"/>
            </a:pPr>
            <a:r>
              <a:rPr lang="zh-CN" altLang="en-US" dirty="0"/>
              <a:t>按区域聚合海岸线：局部尺度的变化受很多因素影响（</a:t>
            </a:r>
            <a:r>
              <a:rPr lang="en-US" altLang="zh-CN" dirty="0"/>
              <a:t>wave transformation on unknown changing bathymetry, impact of infrastructure and human intervention</a:t>
            </a:r>
            <a:r>
              <a:rPr lang="zh-CN" altLang="en-US" dirty="0"/>
              <a:t>数据</a:t>
            </a:r>
            <a:r>
              <a:rPr lang="zh-CN" altLang="en-US" b="1" dirty="0"/>
              <a:t>按区域聚合</a:t>
            </a:r>
            <a:r>
              <a:rPr lang="zh-CN" altLang="en-US" dirty="0"/>
              <a:t>：沿 </a:t>
            </a:r>
            <a:r>
              <a:rPr lang="en-US" altLang="zh-CN" dirty="0"/>
              <a:t>8 </a:t>
            </a:r>
            <a:r>
              <a:rPr lang="zh-CN" altLang="en-US" dirty="0"/>
              <a:t>个连续数据点（约 </a:t>
            </a:r>
            <a:r>
              <a:rPr lang="en-US" altLang="zh-CN" dirty="0"/>
              <a:t>400 km </a:t>
            </a:r>
            <a:r>
              <a:rPr lang="zh-CN" altLang="en-US" dirty="0"/>
              <a:t>海岸线）取平均，聚合后的数据可以显示 </a:t>
            </a:r>
            <a:r>
              <a:rPr lang="zh-CN" altLang="en-US" b="1" dirty="0"/>
              <a:t>区域性行为趋势</a:t>
            </a:r>
            <a:r>
              <a:rPr lang="zh-CN" altLang="en-US" dirty="0"/>
              <a:t>，而不是区分局部差异。</a:t>
            </a:r>
            <a:endParaRPr lang="en-US" altLang="zh-CN" dirty="0"/>
          </a:p>
          <a:p>
            <a:pPr>
              <a:buFontTx/>
              <a:buAutoNum type="arabicPeriod"/>
            </a:pPr>
            <a:endParaRPr lang="en-US" altLang="zh-CN" dirty="0"/>
          </a:p>
          <a:p>
            <a:pPr>
              <a:buFontTx/>
              <a:buAutoNum type="arabicPeriod"/>
            </a:pPr>
            <a:r>
              <a:rPr lang="zh-CN" altLang="en-US" dirty="0"/>
              <a:t>其中公式中考虑了</a:t>
            </a:r>
            <a:r>
              <a:rPr lang="en-US" altLang="zh-CN" dirty="0"/>
              <a:t>ENSO</a:t>
            </a:r>
            <a:r>
              <a:rPr lang="zh-CN" altLang="en-US" dirty="0"/>
              <a:t>的</a:t>
            </a:r>
            <a:r>
              <a:rPr lang="en-US" altLang="zh-CN" dirty="0"/>
              <a:t>EP</a:t>
            </a:r>
            <a:r>
              <a:rPr lang="zh-CN" altLang="en-US" dirty="0"/>
              <a:t>和</a:t>
            </a:r>
            <a:r>
              <a:rPr lang="en-US" altLang="zh-CN" dirty="0"/>
              <a:t>CP</a:t>
            </a:r>
            <a:r>
              <a:rPr lang="zh-CN" altLang="en-US" dirty="0"/>
              <a:t>模型。气候指标和海岸线同样需要线性去趋势化，然后计算月度异常值，利用八个月滑动平均</a:t>
            </a:r>
            <a:endParaRPr lang="en-US" altLang="zh-CN" dirty="0"/>
          </a:p>
          <a:p>
            <a:pPr>
              <a:buFontTx/>
              <a:buAutoNum type="arabicPeriod"/>
            </a:pPr>
            <a:endParaRPr lang="en-US" altLang="zh-CN" dirty="0"/>
          </a:p>
          <a:p>
            <a:pPr>
              <a:buFontTx/>
              <a:buAutoNum type="arabicPeriod"/>
            </a:pPr>
            <a:endParaRPr lang="en-US" altLang="zh-CN" dirty="0"/>
          </a:p>
        </p:txBody>
      </p:sp>
      <p:pic>
        <p:nvPicPr>
          <p:cNvPr id="3" name="图片 2">
            <a:extLst>
              <a:ext uri="{FF2B5EF4-FFF2-40B4-BE49-F238E27FC236}">
                <a16:creationId xmlns:a16="http://schemas.microsoft.com/office/drawing/2014/main" id="{D84A527C-2560-9AEA-EF0B-E0D8BE7AE98D}"/>
              </a:ext>
            </a:extLst>
          </p:cNvPr>
          <p:cNvPicPr>
            <a:picLocks noChangeAspect="1"/>
          </p:cNvPicPr>
          <p:nvPr/>
        </p:nvPicPr>
        <p:blipFill>
          <a:blip r:embed="rId2"/>
          <a:srcRect b="40701"/>
          <a:stretch/>
        </p:blipFill>
        <p:spPr>
          <a:xfrm>
            <a:off x="584648" y="2935997"/>
            <a:ext cx="5233709" cy="437365"/>
          </a:xfrm>
          <a:prstGeom prst="rect">
            <a:avLst/>
          </a:prstGeom>
        </p:spPr>
      </p:pic>
      <p:pic>
        <p:nvPicPr>
          <p:cNvPr id="5" name="图片 4">
            <a:extLst>
              <a:ext uri="{FF2B5EF4-FFF2-40B4-BE49-F238E27FC236}">
                <a16:creationId xmlns:a16="http://schemas.microsoft.com/office/drawing/2014/main" id="{DB13F3F6-1E37-FEE5-33C2-779AD9115A33}"/>
              </a:ext>
            </a:extLst>
          </p:cNvPr>
          <p:cNvPicPr>
            <a:picLocks noChangeAspect="1"/>
          </p:cNvPicPr>
          <p:nvPr/>
        </p:nvPicPr>
        <p:blipFill>
          <a:blip r:embed="rId3"/>
          <a:srcRect r="3" b="2276"/>
          <a:stretch>
            <a:fillRect/>
          </a:stretch>
        </p:blipFill>
        <p:spPr>
          <a:xfrm>
            <a:off x="6096000" y="528319"/>
            <a:ext cx="5785810" cy="5521961"/>
          </a:xfrm>
          <a:prstGeom prst="rect">
            <a:avLst/>
          </a:prstGeom>
        </p:spPr>
      </p:pic>
    </p:spTree>
    <p:extLst>
      <p:ext uri="{BB962C8B-B14F-4D97-AF65-F5344CB8AC3E}">
        <p14:creationId xmlns:p14="http://schemas.microsoft.com/office/powerpoint/2010/main" val="2293886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E6DD-9604-E6C8-9456-C4F1BC0D41E8}"/>
              </a:ext>
            </a:extLst>
          </p:cNvPr>
          <p:cNvSpPr>
            <a:spLocks noGrp="1"/>
          </p:cNvSpPr>
          <p:nvPr>
            <p:ph type="title"/>
          </p:nvPr>
        </p:nvSpPr>
        <p:spPr>
          <a:xfrm>
            <a:off x="677334" y="609600"/>
            <a:ext cx="8596668" cy="882650"/>
          </a:xfrm>
        </p:spPr>
        <p:txBody>
          <a:bodyPr>
            <a:normAutofit fontScale="90000"/>
          </a:bodyPr>
          <a:lstStyle/>
          <a:p>
            <a:r>
              <a:rPr lang="en-US" altLang="zh-CN" dirty="0"/>
              <a:t>Background</a:t>
            </a:r>
            <a:br>
              <a:rPr lang="en-US" altLang="zh-CN" dirty="0"/>
            </a:br>
            <a:endParaRPr lang="zh-CN" altLang="en-US" dirty="0"/>
          </a:p>
        </p:txBody>
      </p:sp>
      <p:sp>
        <p:nvSpPr>
          <p:cNvPr id="8" name="文本框 7">
            <a:extLst>
              <a:ext uri="{FF2B5EF4-FFF2-40B4-BE49-F238E27FC236}">
                <a16:creationId xmlns:a16="http://schemas.microsoft.com/office/drawing/2014/main" id="{6718CAB0-66BE-13C5-21F5-D03D2957B60A}"/>
              </a:ext>
            </a:extLst>
          </p:cNvPr>
          <p:cNvSpPr txBox="1"/>
          <p:nvPr/>
        </p:nvSpPr>
        <p:spPr>
          <a:xfrm>
            <a:off x="677334" y="1655310"/>
            <a:ext cx="5024542" cy="4524315"/>
          </a:xfrm>
          <a:prstGeom prst="rect">
            <a:avLst/>
          </a:prstGeom>
          <a:noFill/>
        </p:spPr>
        <p:txBody>
          <a:bodyPr wrap="square" rtlCol="0">
            <a:spAutoFit/>
          </a:bodyPr>
          <a:lstStyle/>
          <a:p>
            <a:pPr marL="342900" indent="-342900">
              <a:buAutoNum type="arabicPeriod"/>
            </a:pPr>
            <a:r>
              <a:rPr lang="zh-CN" altLang="en-US" dirty="0"/>
              <a:t>图中为选择的海岸线，避开了河流，城市附近，并对数据进行了预处理，选择变化趋势一下的</a:t>
            </a:r>
            <a:r>
              <a:rPr lang="en-US" altLang="zh-CN" dirty="0"/>
              <a:t>transects</a:t>
            </a:r>
            <a:r>
              <a:rPr lang="zh-CN" altLang="en-US" dirty="0"/>
              <a:t>，去除了异常值</a:t>
            </a:r>
            <a:r>
              <a:rPr lang="en-US" altLang="zh-CN" dirty="0"/>
              <a:t>,</a:t>
            </a:r>
            <a:r>
              <a:rPr lang="zh-CN" altLang="en-US" dirty="0"/>
              <a:t>计算该海滩的</a:t>
            </a:r>
            <a:r>
              <a:rPr lang="en-US" altLang="zh-CN" dirty="0"/>
              <a:t>transects</a:t>
            </a:r>
            <a:r>
              <a:rPr lang="zh-CN" altLang="en-US" dirty="0"/>
              <a:t>平均值</a:t>
            </a:r>
            <a:endParaRPr lang="en-US" altLang="zh-CN" dirty="0"/>
          </a:p>
          <a:p>
            <a:pPr marL="342900" indent="-342900">
              <a:buAutoNum type="arabicPeriod"/>
            </a:pPr>
            <a:endParaRPr lang="en-US" altLang="zh-CN" dirty="0"/>
          </a:p>
          <a:p>
            <a:pPr marL="342900" indent="-342900">
              <a:buAutoNum type="arabicPeriod"/>
            </a:pPr>
            <a:r>
              <a:rPr lang="zh-CN" altLang="en-US" dirty="0"/>
              <a:t>通过</a:t>
            </a:r>
            <a:r>
              <a:rPr lang="en-US" altLang="zh-CN" dirty="0"/>
              <a:t>smooth</a:t>
            </a:r>
            <a:r>
              <a:rPr lang="zh-CN" altLang="en-US" dirty="0"/>
              <a:t>平滑处理</a:t>
            </a:r>
            <a:r>
              <a:rPr lang="en-US" altLang="zh-CN" dirty="0"/>
              <a:t>,</a:t>
            </a:r>
            <a:r>
              <a:rPr lang="zh-CN" altLang="en-US" dirty="0"/>
              <a:t>对获取的</a:t>
            </a:r>
            <a:r>
              <a:rPr lang="en-US" altLang="zh-CN" dirty="0"/>
              <a:t>SOI</a:t>
            </a:r>
            <a:r>
              <a:rPr lang="zh-CN" altLang="en-US" dirty="0"/>
              <a:t>和海岸线进行逐月平均</a:t>
            </a:r>
            <a:r>
              <a:rPr lang="en-US" altLang="zh-CN" dirty="0"/>
              <a:t>, </a:t>
            </a:r>
            <a:r>
              <a:rPr lang="zh-CN" altLang="en-US" dirty="0"/>
              <a:t>计算</a:t>
            </a:r>
            <a:r>
              <a:rPr lang="en-US" altLang="zh-CN" dirty="0"/>
              <a:t>SOI</a:t>
            </a:r>
            <a:r>
              <a:rPr lang="zh-CN" altLang="en-US" dirty="0"/>
              <a:t>与海岸线变化之间的</a:t>
            </a:r>
            <a:r>
              <a:rPr lang="en-US" altLang="zh-CN" dirty="0"/>
              <a:t>cross-correlation</a:t>
            </a:r>
            <a:r>
              <a:rPr lang="zh-CN" altLang="en-US" dirty="0"/>
              <a:t>， </a:t>
            </a:r>
            <a:r>
              <a:rPr lang="en-US" altLang="zh-CN" dirty="0"/>
              <a:t>lag </a:t>
            </a:r>
            <a:r>
              <a:rPr lang="zh-CN" altLang="en-US" dirty="0"/>
              <a:t>限制在</a:t>
            </a:r>
            <a:r>
              <a:rPr lang="en-US" altLang="zh-CN" dirty="0"/>
              <a:t>0-6</a:t>
            </a:r>
            <a:r>
              <a:rPr lang="zh-CN" altLang="en-US" dirty="0"/>
              <a:t>个月之间。</a:t>
            </a:r>
            <a:endParaRPr lang="en-US" altLang="zh-CN" dirty="0"/>
          </a:p>
          <a:p>
            <a:pPr marL="342900" indent="-342900">
              <a:buAutoNum type="arabicPeriod"/>
            </a:pPr>
            <a:endParaRPr lang="en-US" altLang="zh-CN" dirty="0"/>
          </a:p>
          <a:p>
            <a:pPr marL="342900" indent="-342900">
              <a:buAutoNum type="arabicPeriod"/>
            </a:pPr>
            <a:r>
              <a:rPr lang="zh-CN" altLang="en-US" dirty="0"/>
              <a:t>数据点太少，时间序列数据分辨率不一致，</a:t>
            </a:r>
            <a:r>
              <a:rPr lang="en-US" altLang="zh-CN" dirty="0"/>
              <a:t>ENSO</a:t>
            </a:r>
            <a:r>
              <a:rPr lang="zh-CN" altLang="en-US" dirty="0"/>
              <a:t>现象时期的数据数量较少</a:t>
            </a:r>
            <a:endParaRPr lang="en-US" altLang="zh-CN" dirty="0"/>
          </a:p>
          <a:p>
            <a:pPr marL="342900" indent="-342900">
              <a:buAutoNum type="arabicPeriod"/>
            </a:pPr>
            <a:endParaRPr lang="en-US" altLang="zh-CN" dirty="0"/>
          </a:p>
          <a:p>
            <a:pPr marL="342900" indent="-342900">
              <a:buAutoNum type="arabicPeriod"/>
            </a:pPr>
            <a:r>
              <a:rPr lang="zh-CN" altLang="en-US" dirty="0"/>
              <a:t>后期处理去趋势化（去掉长期线性趋势）。计算月度异常（减去长期月平均，得到 </a:t>
            </a:r>
            <a:r>
              <a:rPr lang="en-US" altLang="zh-CN" dirty="0"/>
              <a:t>anomaly</a:t>
            </a:r>
            <a:r>
              <a:rPr lang="zh-CN" altLang="en-US" dirty="0"/>
              <a:t>）。直接算 </a:t>
            </a:r>
            <a:r>
              <a:rPr lang="en-US" altLang="zh-CN" dirty="0"/>
              <a:t>Pearson </a:t>
            </a:r>
            <a:r>
              <a:rPr lang="zh-CN" altLang="en-US" dirty="0"/>
              <a:t>相关系数（不用额外 </a:t>
            </a:r>
            <a:r>
              <a:rPr lang="en-US" altLang="zh-CN" dirty="0"/>
              <a:t>z-score</a:t>
            </a:r>
            <a:r>
              <a:rPr lang="zh-CN" altLang="en-US" dirty="0"/>
              <a:t>）。</a:t>
            </a:r>
          </a:p>
        </p:txBody>
      </p:sp>
      <p:pic>
        <p:nvPicPr>
          <p:cNvPr id="12" name="内容占位符 11" descr="地图&#10;&#10;AI 生成的内容可能不正确。">
            <a:extLst>
              <a:ext uri="{FF2B5EF4-FFF2-40B4-BE49-F238E27FC236}">
                <a16:creationId xmlns:a16="http://schemas.microsoft.com/office/drawing/2014/main" id="{7DD15DB6-7849-C54A-150D-45C06EB3CA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0661" y="446540"/>
            <a:ext cx="5467648" cy="3881437"/>
          </a:xfrm>
        </p:spPr>
      </p:pic>
      <p:pic>
        <p:nvPicPr>
          <p:cNvPr id="20" name="图片 19" descr="图表&#10;&#10;AI 生成的内容可能不正确。">
            <a:extLst>
              <a:ext uri="{FF2B5EF4-FFF2-40B4-BE49-F238E27FC236}">
                <a16:creationId xmlns:a16="http://schemas.microsoft.com/office/drawing/2014/main" id="{94149D67-AEB3-2A97-6BB9-8D5A2EF15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967" y="4327976"/>
            <a:ext cx="6186322" cy="2356533"/>
          </a:xfrm>
          <a:prstGeom prst="rect">
            <a:avLst/>
          </a:prstGeom>
        </p:spPr>
      </p:pic>
    </p:spTree>
    <p:extLst>
      <p:ext uri="{BB962C8B-B14F-4D97-AF65-F5344CB8AC3E}">
        <p14:creationId xmlns:p14="http://schemas.microsoft.com/office/powerpoint/2010/main" val="1302878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9E518-3C69-2F48-2AF5-40F801FC765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6E2776-FBBD-D994-D862-388F40987EC1}"/>
              </a:ext>
            </a:extLst>
          </p:cNvPr>
          <p:cNvSpPr>
            <a:spLocks noGrp="1"/>
          </p:cNvSpPr>
          <p:nvPr>
            <p:ph type="title"/>
          </p:nvPr>
        </p:nvSpPr>
        <p:spPr>
          <a:xfrm>
            <a:off x="677334" y="609600"/>
            <a:ext cx="8596668" cy="882650"/>
          </a:xfrm>
        </p:spPr>
        <p:txBody>
          <a:bodyPr>
            <a:normAutofit fontScale="90000"/>
          </a:bodyPr>
          <a:lstStyle/>
          <a:p>
            <a:r>
              <a:rPr lang="en-US" altLang="zh-CN" dirty="0"/>
              <a:t>Background</a:t>
            </a:r>
            <a:br>
              <a:rPr lang="en-US" altLang="zh-CN" dirty="0"/>
            </a:br>
            <a:endParaRPr lang="zh-CN" altLang="en-US" dirty="0"/>
          </a:p>
        </p:txBody>
      </p:sp>
      <p:sp>
        <p:nvSpPr>
          <p:cNvPr id="8" name="文本框 7">
            <a:extLst>
              <a:ext uri="{FF2B5EF4-FFF2-40B4-BE49-F238E27FC236}">
                <a16:creationId xmlns:a16="http://schemas.microsoft.com/office/drawing/2014/main" id="{81C2B4A6-57BE-EBB3-25F4-AAD5AA5DE87F}"/>
              </a:ext>
            </a:extLst>
          </p:cNvPr>
          <p:cNvSpPr txBox="1"/>
          <p:nvPr/>
        </p:nvSpPr>
        <p:spPr>
          <a:xfrm>
            <a:off x="575733" y="1713653"/>
            <a:ext cx="6516528" cy="369332"/>
          </a:xfrm>
          <a:prstGeom prst="rect">
            <a:avLst/>
          </a:prstGeom>
          <a:noFill/>
        </p:spPr>
        <p:txBody>
          <a:bodyPr wrap="none" rtlCol="0">
            <a:spAutoFit/>
          </a:bodyPr>
          <a:lstStyle/>
          <a:p>
            <a:r>
              <a:rPr lang="zh-CN" altLang="en-US" dirty="0"/>
              <a:t>计算</a:t>
            </a:r>
            <a:r>
              <a:rPr lang="en-US" altLang="zh-CN" dirty="0"/>
              <a:t>SOI</a:t>
            </a:r>
            <a:r>
              <a:rPr lang="zh-CN" altLang="en-US" dirty="0"/>
              <a:t>与海岸月平均值之间的相关性，分为方位和朝向两部分</a:t>
            </a:r>
          </a:p>
        </p:txBody>
      </p:sp>
      <p:pic>
        <p:nvPicPr>
          <p:cNvPr id="9" name="内容占位符 8" descr="图表, 折线图&#10;&#10;AI 生成的内容可能不正确。">
            <a:extLst>
              <a:ext uri="{FF2B5EF4-FFF2-40B4-BE49-F238E27FC236}">
                <a16:creationId xmlns:a16="http://schemas.microsoft.com/office/drawing/2014/main" id="{4179D3F2-042B-EAD5-6300-4BB18F92A3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479028"/>
            <a:ext cx="5886311" cy="3920347"/>
          </a:xfrm>
        </p:spPr>
      </p:pic>
      <p:pic>
        <p:nvPicPr>
          <p:cNvPr id="11" name="图片 10" descr="图表&#10;&#10;AI 生成的内容可能不正确。">
            <a:extLst>
              <a:ext uri="{FF2B5EF4-FFF2-40B4-BE49-F238E27FC236}">
                <a16:creationId xmlns:a16="http://schemas.microsoft.com/office/drawing/2014/main" id="{C48904AA-601F-F7B7-469E-D85AE9230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09" y="2588986"/>
            <a:ext cx="5737298" cy="3810389"/>
          </a:xfrm>
          <a:prstGeom prst="rect">
            <a:avLst/>
          </a:prstGeom>
        </p:spPr>
      </p:pic>
    </p:spTree>
    <p:extLst>
      <p:ext uri="{BB962C8B-B14F-4D97-AF65-F5344CB8AC3E}">
        <p14:creationId xmlns:p14="http://schemas.microsoft.com/office/powerpoint/2010/main" val="2244909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7B52A-A3A4-E1B4-4674-82351909485B}"/>
              </a:ext>
            </a:extLst>
          </p:cNvPr>
          <p:cNvSpPr>
            <a:spLocks noGrp="1"/>
          </p:cNvSpPr>
          <p:nvPr>
            <p:ph type="title"/>
          </p:nvPr>
        </p:nvSpPr>
        <p:spPr/>
        <p:txBody>
          <a:bodyPr/>
          <a:lstStyle/>
          <a:p>
            <a:r>
              <a:rPr lang="en-US" altLang="zh-CN" dirty="0"/>
              <a:t>Recent Research</a:t>
            </a:r>
            <a:endParaRPr lang="zh-CN" altLang="en-US" dirty="0"/>
          </a:p>
        </p:txBody>
      </p:sp>
      <p:sp>
        <p:nvSpPr>
          <p:cNvPr id="3" name="内容占位符 2">
            <a:extLst>
              <a:ext uri="{FF2B5EF4-FFF2-40B4-BE49-F238E27FC236}">
                <a16:creationId xmlns:a16="http://schemas.microsoft.com/office/drawing/2014/main" id="{15965DE3-1E3D-CCB9-CC0A-94EE39E45516}"/>
              </a:ext>
            </a:extLst>
          </p:cNvPr>
          <p:cNvSpPr>
            <a:spLocks noGrp="1"/>
          </p:cNvSpPr>
          <p:nvPr>
            <p:ph idx="1"/>
          </p:nvPr>
        </p:nvSpPr>
        <p:spPr>
          <a:xfrm>
            <a:off x="677334" y="2160589"/>
            <a:ext cx="8777816" cy="3880773"/>
          </a:xfrm>
        </p:spPr>
        <p:txBody>
          <a:bodyPr/>
          <a:lstStyle/>
          <a:p>
            <a:r>
              <a:rPr lang="en-US" altLang="zh-CN" dirty="0"/>
              <a:t>Pacific shoreline erosion and accretion patterns controlled by El Niño/Southern Oscillation</a:t>
            </a:r>
          </a:p>
          <a:p>
            <a:endParaRPr lang="en-US" altLang="zh-CN" dirty="0"/>
          </a:p>
          <a:p>
            <a:r>
              <a:rPr lang="en-US" altLang="zh-CN" dirty="0"/>
              <a:t>Seas and swells throughout New Zealand: A new partitioned hindcast</a:t>
            </a:r>
          </a:p>
          <a:p>
            <a:endParaRPr lang="en-US" altLang="zh-CN" dirty="0"/>
          </a:p>
          <a:p>
            <a:r>
              <a:rPr lang="en-US" altLang="zh-CN" dirty="0"/>
              <a:t>Storm wave clustering around New Zealand and its connection to climatic patterns</a:t>
            </a:r>
          </a:p>
          <a:p>
            <a:endParaRPr lang="en-US" altLang="zh-CN" dirty="0"/>
          </a:p>
          <a:p>
            <a:r>
              <a:rPr lang="en-US" altLang="zh-CN" dirty="0"/>
              <a:t>Inﬂuence of El Niño on the variability of global shoreline position</a:t>
            </a:r>
            <a:endParaRPr lang="zh-CN" altLang="en-US" dirty="0"/>
          </a:p>
        </p:txBody>
      </p:sp>
    </p:spTree>
    <p:extLst>
      <p:ext uri="{BB962C8B-B14F-4D97-AF65-F5344CB8AC3E}">
        <p14:creationId xmlns:p14="http://schemas.microsoft.com/office/powerpoint/2010/main" val="108679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992B4-A7E8-97C2-420D-854CEFB91780}"/>
              </a:ext>
            </a:extLst>
          </p:cNvPr>
          <p:cNvSpPr>
            <a:spLocks noGrp="1"/>
          </p:cNvSpPr>
          <p:nvPr>
            <p:ph type="title"/>
          </p:nvPr>
        </p:nvSpPr>
        <p:spPr>
          <a:xfrm>
            <a:off x="677334" y="609600"/>
            <a:ext cx="9044516" cy="1320800"/>
          </a:xfrm>
        </p:spPr>
        <p:txBody>
          <a:bodyPr>
            <a:normAutofit fontScale="90000"/>
          </a:bodyPr>
          <a:lstStyle/>
          <a:p>
            <a:r>
              <a:rPr lang="en-US" altLang="zh-CN" dirty="0"/>
              <a:t>Pacific shoreline erosion and accretion patterns controlled by El Niño/Southern Oscillation</a:t>
            </a:r>
            <a:br>
              <a:rPr lang="en-US" altLang="zh-CN" dirty="0"/>
            </a:br>
            <a:endParaRPr lang="zh-CN" altLang="en-US" dirty="0"/>
          </a:p>
        </p:txBody>
      </p:sp>
      <p:sp>
        <p:nvSpPr>
          <p:cNvPr id="3" name="内容占位符 2">
            <a:extLst>
              <a:ext uri="{FF2B5EF4-FFF2-40B4-BE49-F238E27FC236}">
                <a16:creationId xmlns:a16="http://schemas.microsoft.com/office/drawing/2014/main" id="{A4AF6A90-411C-AEBE-148B-3628644E1080}"/>
              </a:ext>
            </a:extLst>
          </p:cNvPr>
          <p:cNvSpPr>
            <a:spLocks noGrp="1"/>
          </p:cNvSpPr>
          <p:nvPr>
            <p:ph idx="1"/>
          </p:nvPr>
        </p:nvSpPr>
        <p:spPr>
          <a:xfrm>
            <a:off x="467784" y="2006600"/>
            <a:ext cx="9254066" cy="4464050"/>
          </a:xfrm>
        </p:spPr>
        <p:txBody>
          <a:bodyPr>
            <a:normAutofit fontScale="85000" lnSpcReduction="20000"/>
          </a:bodyPr>
          <a:lstStyle/>
          <a:p>
            <a:pPr>
              <a:lnSpc>
                <a:spcPct val="150000"/>
              </a:lnSpc>
            </a:pPr>
            <a:r>
              <a:rPr lang="zh-CN" altLang="en-US" dirty="0"/>
              <a:t>背景： </a:t>
            </a:r>
            <a:endParaRPr lang="en-US" altLang="zh-CN" dirty="0"/>
          </a:p>
          <a:p>
            <a:pPr lvl="1">
              <a:lnSpc>
                <a:spcPct val="150000"/>
              </a:lnSpc>
            </a:pPr>
            <a:r>
              <a:rPr lang="zh-CN" altLang="en-US" dirty="0"/>
              <a:t>研究</a:t>
            </a:r>
            <a:r>
              <a:rPr lang="en-US" altLang="zh-CN" dirty="0"/>
              <a:t>sandy beach</a:t>
            </a:r>
            <a:r>
              <a:rPr lang="zh-CN" altLang="en-US" dirty="0"/>
              <a:t>与</a:t>
            </a:r>
            <a:r>
              <a:rPr lang="en-US" altLang="zh-CN" dirty="0"/>
              <a:t>ENSO</a:t>
            </a:r>
            <a:r>
              <a:rPr lang="zh-CN" altLang="en-US" dirty="0"/>
              <a:t>现象在全球范围内的关系；</a:t>
            </a:r>
            <a:endParaRPr lang="en-US" altLang="zh-CN" dirty="0"/>
          </a:p>
          <a:p>
            <a:pPr lvl="1">
              <a:lnSpc>
                <a:spcPct val="150000"/>
              </a:lnSpc>
            </a:pPr>
            <a:r>
              <a:rPr lang="zh-CN" altLang="en-US" dirty="0"/>
              <a:t>使用</a:t>
            </a:r>
            <a:r>
              <a:rPr lang="en-NZ" altLang="zh-CN" dirty="0"/>
              <a:t>Multivariate ENSO Index</a:t>
            </a:r>
            <a:r>
              <a:rPr lang="en-US" altLang="zh-CN" dirty="0"/>
              <a:t>(MEI)</a:t>
            </a:r>
            <a:r>
              <a:rPr lang="zh-CN" altLang="en-US" dirty="0"/>
              <a:t>作为识别</a:t>
            </a:r>
            <a:r>
              <a:rPr lang="en-US" altLang="zh-CN" dirty="0"/>
              <a:t>ENSO</a:t>
            </a:r>
            <a:r>
              <a:rPr lang="zh-CN" altLang="en-US" dirty="0"/>
              <a:t>的主要指标，相比于</a:t>
            </a:r>
            <a:r>
              <a:rPr lang="en-US" altLang="zh-CN" dirty="0"/>
              <a:t>SOI, </a:t>
            </a:r>
            <a:r>
              <a:rPr lang="zh-CN" altLang="en-US" dirty="0"/>
              <a:t>利用多变量综合反映 </a:t>
            </a:r>
            <a:r>
              <a:rPr lang="en-US" altLang="zh-CN" dirty="0"/>
              <a:t>ENSO</a:t>
            </a:r>
            <a:r>
              <a:rPr lang="zh-CN" altLang="en-US" dirty="0"/>
              <a:t>状态（海表温度（</a:t>
            </a:r>
            <a:r>
              <a:rPr lang="en-US" altLang="zh-CN" dirty="0"/>
              <a:t>SST</a:t>
            </a:r>
            <a:r>
              <a:rPr lang="zh-CN" altLang="en-US" dirty="0"/>
              <a:t>）、气压、风速、风向和降水等）</a:t>
            </a:r>
            <a:endParaRPr lang="en-US" altLang="zh-CN" dirty="0"/>
          </a:p>
          <a:p>
            <a:pPr lvl="1">
              <a:lnSpc>
                <a:spcPct val="150000"/>
              </a:lnSpc>
            </a:pPr>
            <a:r>
              <a:rPr lang="zh-CN" altLang="en-US" dirty="0"/>
              <a:t>时间范围：</a:t>
            </a:r>
            <a:r>
              <a:rPr lang="en-US" altLang="zh-CN" dirty="0"/>
              <a:t>All reasons/ DJF (E</a:t>
            </a:r>
            <a:r>
              <a:rPr lang="en-NZ" altLang="zh-CN" dirty="0" err="1"/>
              <a:t>NSO</a:t>
            </a:r>
            <a:r>
              <a:rPr lang="en-NZ" altLang="zh-CN" dirty="0"/>
              <a:t> </a:t>
            </a:r>
            <a:r>
              <a:rPr lang="zh-CN" altLang="en-US" dirty="0"/>
              <a:t>异常在冬季（</a:t>
            </a:r>
            <a:r>
              <a:rPr lang="en-NZ" altLang="zh-CN" dirty="0"/>
              <a:t>DJF</a:t>
            </a:r>
            <a:r>
              <a:rPr lang="zh-CN" altLang="en-NZ" dirty="0"/>
              <a:t>）</a:t>
            </a:r>
            <a:r>
              <a:rPr lang="zh-CN" altLang="en-US" dirty="0"/>
              <a:t>更显著</a:t>
            </a:r>
            <a:r>
              <a:rPr lang="en-US" altLang="zh-CN" dirty="0"/>
              <a:t>)</a:t>
            </a:r>
          </a:p>
          <a:p>
            <a:pPr>
              <a:lnSpc>
                <a:spcPct val="150000"/>
              </a:lnSpc>
            </a:pPr>
            <a:r>
              <a:rPr lang="zh-CN" altLang="en-US" dirty="0"/>
              <a:t>研究流程</a:t>
            </a:r>
            <a:endParaRPr lang="en-US" altLang="zh-CN" dirty="0"/>
          </a:p>
          <a:p>
            <a:pPr lvl="1">
              <a:lnSpc>
                <a:spcPct val="150000"/>
              </a:lnSpc>
            </a:pPr>
            <a:r>
              <a:rPr lang="en-US" altLang="zh-CN" dirty="0"/>
              <a:t>(a) </a:t>
            </a:r>
            <a:r>
              <a:rPr lang="zh-CN" altLang="en-US" dirty="0"/>
              <a:t>逐月平均海岸线位置</a:t>
            </a:r>
            <a:endParaRPr lang="en-US" altLang="zh-CN" dirty="0"/>
          </a:p>
          <a:p>
            <a:pPr lvl="1">
              <a:lnSpc>
                <a:spcPct val="150000"/>
              </a:lnSpc>
            </a:pPr>
            <a:r>
              <a:rPr lang="en-US" altLang="zh-CN" dirty="0"/>
              <a:t>(b) ENSO </a:t>
            </a:r>
            <a:r>
              <a:rPr lang="zh-CN" altLang="en-US" dirty="0"/>
              <a:t>指数</a:t>
            </a:r>
            <a:endParaRPr lang="en-US" altLang="zh-CN" dirty="0"/>
          </a:p>
          <a:p>
            <a:pPr lvl="1">
              <a:lnSpc>
                <a:spcPct val="150000"/>
              </a:lnSpc>
            </a:pPr>
            <a:r>
              <a:rPr lang="en-US" altLang="zh-CN" dirty="0"/>
              <a:t>(c) </a:t>
            </a:r>
            <a:r>
              <a:rPr lang="zh-CN" altLang="en-US" dirty="0"/>
              <a:t>海岸线的季节性变化</a:t>
            </a:r>
            <a:endParaRPr lang="en-US" altLang="zh-CN" dirty="0"/>
          </a:p>
          <a:p>
            <a:pPr lvl="1">
              <a:lnSpc>
                <a:spcPct val="150000"/>
              </a:lnSpc>
            </a:pPr>
            <a:r>
              <a:rPr lang="en-US" altLang="zh-CN" dirty="0"/>
              <a:t>(d) ENSO </a:t>
            </a:r>
            <a:r>
              <a:rPr lang="zh-CN" altLang="en-US" dirty="0"/>
              <a:t>两个阶段的海岸线异常（全年数据）</a:t>
            </a:r>
            <a:endParaRPr lang="en-US" altLang="zh-CN" dirty="0"/>
          </a:p>
          <a:p>
            <a:pPr lvl="1">
              <a:lnSpc>
                <a:spcPct val="150000"/>
              </a:lnSpc>
            </a:pPr>
            <a:r>
              <a:rPr lang="en-US" altLang="zh-CN" dirty="0"/>
              <a:t>(e) ENSO </a:t>
            </a:r>
            <a:r>
              <a:rPr lang="zh-CN" altLang="en-US" dirty="0"/>
              <a:t>两个阶段的海岸线异常（仅 </a:t>
            </a:r>
            <a:r>
              <a:rPr lang="en-US" altLang="zh-CN" dirty="0"/>
              <a:t>DJF</a:t>
            </a:r>
            <a:r>
              <a:rPr lang="zh-CN" altLang="en-US" dirty="0"/>
              <a:t>）</a:t>
            </a:r>
            <a:endParaRPr lang="en-US" altLang="zh-CN" dirty="0"/>
          </a:p>
          <a:p>
            <a:pPr lvl="1">
              <a:lnSpc>
                <a:spcPct val="150000"/>
              </a:lnSpc>
            </a:pPr>
            <a:endParaRPr lang="en-US" altLang="zh-CN" dirty="0"/>
          </a:p>
          <a:p>
            <a:pPr marL="457200" lvl="1" indent="0">
              <a:lnSpc>
                <a:spcPct val="150000"/>
              </a:lnSpc>
              <a:buNone/>
            </a:pPr>
            <a:endParaRPr lang="en-US" altLang="zh-CN" dirty="0"/>
          </a:p>
          <a:p>
            <a:pPr lvl="1">
              <a:lnSpc>
                <a:spcPct val="150000"/>
              </a:lnSpc>
            </a:pPr>
            <a:endParaRPr lang="en-US" altLang="zh-CN" dirty="0"/>
          </a:p>
        </p:txBody>
      </p:sp>
    </p:spTree>
    <p:extLst>
      <p:ext uri="{BB962C8B-B14F-4D97-AF65-F5344CB8AC3E}">
        <p14:creationId xmlns:p14="http://schemas.microsoft.com/office/powerpoint/2010/main" val="2604486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A4CAA9-AF48-F0BE-D9C7-643B3DBB5121}"/>
              </a:ext>
            </a:extLst>
          </p:cNvPr>
          <p:cNvSpPr>
            <a:spLocks noGrp="1"/>
          </p:cNvSpPr>
          <p:nvPr>
            <p:ph idx="1"/>
          </p:nvPr>
        </p:nvSpPr>
        <p:spPr>
          <a:xfrm>
            <a:off x="410634" y="1868489"/>
            <a:ext cx="9730316" cy="4989511"/>
          </a:xfrm>
        </p:spPr>
        <p:txBody>
          <a:bodyPr>
            <a:normAutofit fontScale="92500" lnSpcReduction="10000"/>
          </a:bodyPr>
          <a:lstStyle/>
          <a:p>
            <a:pPr>
              <a:lnSpc>
                <a:spcPct val="150000"/>
              </a:lnSpc>
            </a:pPr>
            <a:r>
              <a:rPr lang="zh-CN" altLang="en-US" dirty="0"/>
              <a:t>方法：</a:t>
            </a:r>
            <a:endParaRPr lang="en-US" altLang="zh-CN" dirty="0"/>
          </a:p>
          <a:p>
            <a:pPr lvl="1">
              <a:lnSpc>
                <a:spcPct val="150000"/>
              </a:lnSpc>
            </a:pPr>
            <a:r>
              <a:rPr lang="zh-CN" altLang="en-US" dirty="0"/>
              <a:t>海滩选择条件： </a:t>
            </a:r>
            <a:r>
              <a:rPr lang="en-US" altLang="zh-CN" dirty="0"/>
              <a:t>wave-dominated sandy coastlines/availability of Landsat images for satellite-derived shoreline mapping</a:t>
            </a:r>
          </a:p>
          <a:p>
            <a:pPr lvl="1">
              <a:lnSpc>
                <a:spcPct val="150000"/>
              </a:lnSpc>
            </a:pPr>
            <a:r>
              <a:rPr lang="en-US" altLang="zh-CN" dirty="0"/>
              <a:t>ENSO</a:t>
            </a:r>
            <a:r>
              <a:rPr lang="zh-CN" altLang="en-US" dirty="0"/>
              <a:t>现象异常：</a:t>
            </a:r>
            <a:r>
              <a:rPr lang="en-NZ" altLang="zh-CN" dirty="0"/>
              <a:t>MEI &gt; 0.5</a:t>
            </a:r>
            <a:r>
              <a:rPr lang="el-GR" altLang="zh-CN" dirty="0"/>
              <a:t>σ</a:t>
            </a:r>
            <a:r>
              <a:rPr lang="en-US" altLang="zh-CN" dirty="0"/>
              <a:t>   (El Nino); </a:t>
            </a:r>
            <a:r>
              <a:rPr lang="en-NZ" altLang="zh-CN" dirty="0"/>
              <a:t>MEI &lt; -0.5</a:t>
            </a:r>
            <a:r>
              <a:rPr lang="el-GR" altLang="zh-CN" dirty="0"/>
              <a:t>σ</a:t>
            </a:r>
            <a:r>
              <a:rPr lang="en-US" altLang="zh-CN" dirty="0"/>
              <a:t> (La Nina)</a:t>
            </a:r>
          </a:p>
          <a:p>
            <a:pPr lvl="1">
              <a:lnSpc>
                <a:spcPct val="150000"/>
              </a:lnSpc>
            </a:pPr>
            <a:r>
              <a:rPr lang="zh-CN" altLang="en-US" b="1" dirty="0"/>
              <a:t>区域极端海滩侵蚀：</a:t>
            </a:r>
            <a:r>
              <a:rPr lang="zh-CN" altLang="en-US" dirty="0"/>
              <a:t>季节平均海岸线变化时间序列划分为</a:t>
            </a:r>
            <a:r>
              <a:rPr lang="zh-CN" altLang="en-US" b="1" dirty="0"/>
              <a:t>年度区间</a:t>
            </a:r>
            <a:r>
              <a:rPr lang="en-US" altLang="zh-CN" dirty="0"/>
              <a:t>8 </a:t>
            </a:r>
            <a:r>
              <a:rPr lang="zh-CN" altLang="en-US" dirty="0"/>
              <a:t>月 </a:t>
            </a:r>
            <a:r>
              <a:rPr lang="en-US" altLang="zh-CN" dirty="0"/>
              <a:t>1 </a:t>
            </a:r>
            <a:r>
              <a:rPr lang="zh-CN" altLang="en-US" dirty="0"/>
              <a:t>日到次年 </a:t>
            </a:r>
            <a:r>
              <a:rPr lang="en-US" altLang="zh-CN" dirty="0"/>
              <a:t>7 </a:t>
            </a:r>
            <a:r>
              <a:rPr lang="zh-CN" altLang="en-US" dirty="0"/>
              <a:t>月 </a:t>
            </a:r>
            <a:r>
              <a:rPr lang="en-US" altLang="zh-CN" dirty="0"/>
              <a:t>31 </a:t>
            </a:r>
            <a:r>
              <a:rPr lang="zh-CN" altLang="en-US" dirty="0"/>
              <a:t>日。</a:t>
            </a:r>
            <a:endParaRPr lang="en-US" altLang="zh-CN" dirty="0"/>
          </a:p>
          <a:p>
            <a:pPr lvl="2"/>
            <a:r>
              <a:rPr lang="zh-CN" altLang="en-US" dirty="0"/>
              <a:t>将这些年度最侵蚀值与整个观测记录中的极端阈值对比：</a:t>
            </a:r>
          </a:p>
          <a:p>
            <a:pPr lvl="2"/>
            <a:r>
              <a:rPr lang="zh-CN" altLang="en-US" b="1" dirty="0"/>
              <a:t>第 </a:t>
            </a:r>
            <a:r>
              <a:rPr lang="en-US" altLang="zh-CN" b="1" dirty="0"/>
              <a:t>1 </a:t>
            </a:r>
            <a:r>
              <a:rPr lang="zh-CN" altLang="en-US" b="1" dirty="0"/>
              <a:t>百分位（</a:t>
            </a:r>
            <a:r>
              <a:rPr lang="en-US" altLang="zh-CN" b="1" dirty="0"/>
              <a:t>1% </a:t>
            </a:r>
            <a:r>
              <a:rPr lang="zh-CN" altLang="en-US" b="1" dirty="0"/>
              <a:t>分位数）</a:t>
            </a:r>
            <a:r>
              <a:rPr lang="zh-CN" altLang="en-US" dirty="0"/>
              <a:t> → 最极端的侵蚀位置。</a:t>
            </a:r>
          </a:p>
          <a:p>
            <a:pPr lvl="2"/>
            <a:r>
              <a:rPr lang="zh-CN" altLang="en-US" b="1" dirty="0"/>
              <a:t>第 </a:t>
            </a:r>
            <a:r>
              <a:rPr lang="en-US" altLang="zh-CN" b="1" dirty="0"/>
              <a:t>5 </a:t>
            </a:r>
            <a:r>
              <a:rPr lang="zh-CN" altLang="en-US" b="1" dirty="0"/>
              <a:t>百分位（</a:t>
            </a:r>
            <a:r>
              <a:rPr lang="en-US" altLang="zh-CN" b="1" dirty="0"/>
              <a:t>5% </a:t>
            </a:r>
            <a:r>
              <a:rPr lang="zh-CN" altLang="en-US" b="1" dirty="0"/>
              <a:t>分位数）</a:t>
            </a:r>
            <a:r>
              <a:rPr lang="zh-CN" altLang="en-US" dirty="0"/>
              <a:t> → 次极端的侵蚀位置。</a:t>
            </a:r>
            <a:endParaRPr lang="en-US" altLang="zh-CN" dirty="0"/>
          </a:p>
          <a:p>
            <a:r>
              <a:rPr lang="zh-CN" altLang="en-US" dirty="0"/>
              <a:t>详细流程：</a:t>
            </a:r>
            <a:endParaRPr lang="en-US" altLang="zh-CN" dirty="0"/>
          </a:p>
          <a:p>
            <a:pPr lvl="1"/>
            <a:r>
              <a:rPr lang="zh-CN" altLang="en-US" dirty="0"/>
              <a:t>海岸线位置数据去趋势化，逐月平均，统一卫星观测时间序列的分辨率</a:t>
            </a:r>
            <a:endParaRPr lang="en-US" altLang="zh-CN" dirty="0"/>
          </a:p>
          <a:p>
            <a:pPr lvl="1"/>
            <a:r>
              <a:rPr lang="zh-CN" altLang="en-US" dirty="0"/>
              <a:t>识别</a:t>
            </a:r>
            <a:r>
              <a:rPr lang="en-US" altLang="zh-CN" dirty="0"/>
              <a:t>ENSO</a:t>
            </a:r>
            <a:r>
              <a:rPr lang="zh-CN" altLang="en-US" dirty="0"/>
              <a:t>阶段</a:t>
            </a:r>
            <a:endParaRPr lang="en-US" altLang="zh-CN" dirty="0"/>
          </a:p>
          <a:p>
            <a:pPr lvl="1"/>
            <a:r>
              <a:rPr lang="zh-CN" altLang="en-US" dirty="0"/>
              <a:t>使用 </a:t>
            </a:r>
            <a:r>
              <a:rPr lang="en-US" altLang="zh-CN" dirty="0"/>
              <a:t>Wilcoxon </a:t>
            </a:r>
            <a:r>
              <a:rPr lang="zh-CN" altLang="en-US" dirty="0"/>
              <a:t>符号秩检验，检测在 </a:t>
            </a:r>
            <a:r>
              <a:rPr lang="en-NZ" altLang="zh-CN" dirty="0"/>
              <a:t>El Niño/La Niña </a:t>
            </a:r>
            <a:r>
              <a:rPr lang="zh-CN" altLang="en-US" dirty="0"/>
              <a:t>阶段，海岸线是否相较长期平均值显著更宽</a:t>
            </a:r>
            <a:endParaRPr lang="en-US" altLang="zh-CN" dirty="0"/>
          </a:p>
          <a:p>
            <a:pPr lvl="1"/>
            <a:r>
              <a:rPr lang="zh-CN" altLang="en-US" dirty="0"/>
              <a:t>分析</a:t>
            </a:r>
            <a:r>
              <a:rPr lang="en-NZ" altLang="zh-CN" dirty="0"/>
              <a:t>El Niño </a:t>
            </a:r>
            <a:r>
              <a:rPr lang="zh-CN" altLang="en-US" dirty="0"/>
              <a:t>和 </a:t>
            </a:r>
            <a:r>
              <a:rPr lang="en-NZ" altLang="zh-CN" dirty="0"/>
              <a:t>La Niña </a:t>
            </a:r>
            <a:r>
              <a:rPr lang="zh-CN" altLang="en-US" dirty="0"/>
              <a:t>两个阶段中冬季与全年情况</a:t>
            </a:r>
            <a:endParaRPr lang="en-US" altLang="zh-CN" dirty="0"/>
          </a:p>
        </p:txBody>
      </p:sp>
      <p:sp>
        <p:nvSpPr>
          <p:cNvPr id="4" name="标题 1">
            <a:extLst>
              <a:ext uri="{FF2B5EF4-FFF2-40B4-BE49-F238E27FC236}">
                <a16:creationId xmlns:a16="http://schemas.microsoft.com/office/drawing/2014/main" id="{D5A958B3-9FA0-40C2-8ACC-E9928A6A91B1}"/>
              </a:ext>
            </a:extLst>
          </p:cNvPr>
          <p:cNvSpPr>
            <a:spLocks noGrp="1"/>
          </p:cNvSpPr>
          <p:nvPr>
            <p:ph type="title"/>
          </p:nvPr>
        </p:nvSpPr>
        <p:spPr>
          <a:xfrm>
            <a:off x="512763" y="387350"/>
            <a:ext cx="8596312" cy="1320800"/>
          </a:xfrm>
        </p:spPr>
        <p:txBody>
          <a:bodyPr>
            <a:normAutofit fontScale="90000"/>
          </a:bodyPr>
          <a:lstStyle/>
          <a:p>
            <a:r>
              <a:rPr lang="en-US" altLang="zh-CN" dirty="0"/>
              <a:t>Pacific shoreline erosion and accretion patterns controlled by El Niño/Southern Oscillation</a:t>
            </a:r>
            <a:br>
              <a:rPr lang="en-US" altLang="zh-CN" dirty="0"/>
            </a:br>
            <a:endParaRPr lang="zh-CN" altLang="en-US" dirty="0"/>
          </a:p>
        </p:txBody>
      </p:sp>
    </p:spTree>
    <p:extLst>
      <p:ext uri="{BB962C8B-B14F-4D97-AF65-F5344CB8AC3E}">
        <p14:creationId xmlns:p14="http://schemas.microsoft.com/office/powerpoint/2010/main" val="3078424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96445F43-D126-A4B0-6766-FB18C6C5B1BD}"/>
              </a:ext>
            </a:extLst>
          </p:cNvPr>
          <p:cNvPicPr>
            <a:picLocks noGrp="1" noChangeAspect="1"/>
          </p:cNvPicPr>
          <p:nvPr>
            <p:ph idx="1"/>
          </p:nvPr>
        </p:nvPicPr>
        <p:blipFill>
          <a:blip r:embed="rId2"/>
          <a:stretch>
            <a:fillRect/>
          </a:stretch>
        </p:blipFill>
        <p:spPr>
          <a:xfrm>
            <a:off x="5591332" y="663616"/>
            <a:ext cx="6476314" cy="5768934"/>
          </a:xfrm>
        </p:spPr>
      </p:pic>
      <p:sp>
        <p:nvSpPr>
          <p:cNvPr id="4" name="标题 1">
            <a:extLst>
              <a:ext uri="{FF2B5EF4-FFF2-40B4-BE49-F238E27FC236}">
                <a16:creationId xmlns:a16="http://schemas.microsoft.com/office/drawing/2014/main" id="{7DE22E5B-13B1-D5C1-12FC-C073099ABF5B}"/>
              </a:ext>
            </a:extLst>
          </p:cNvPr>
          <p:cNvSpPr>
            <a:spLocks noGrp="1"/>
          </p:cNvSpPr>
          <p:nvPr>
            <p:ph type="title"/>
          </p:nvPr>
        </p:nvSpPr>
        <p:spPr>
          <a:xfrm>
            <a:off x="474134" y="432223"/>
            <a:ext cx="5501216" cy="692150"/>
          </a:xfrm>
        </p:spPr>
        <p:txBody>
          <a:bodyPr>
            <a:normAutofit fontScale="90000"/>
          </a:bodyPr>
          <a:lstStyle/>
          <a:p>
            <a:r>
              <a:rPr lang="en-US" altLang="zh-CN" dirty="0"/>
              <a:t>Regional patterns of shoreline response to ENSO</a:t>
            </a:r>
            <a:endParaRPr lang="zh-CN" altLang="en-US" dirty="0"/>
          </a:p>
        </p:txBody>
      </p:sp>
      <p:sp>
        <p:nvSpPr>
          <p:cNvPr id="7" name="文本框 6">
            <a:extLst>
              <a:ext uri="{FF2B5EF4-FFF2-40B4-BE49-F238E27FC236}">
                <a16:creationId xmlns:a16="http://schemas.microsoft.com/office/drawing/2014/main" id="{A7B3809C-913F-D335-6326-103D5E9BB7BA}"/>
              </a:ext>
            </a:extLst>
          </p:cNvPr>
          <p:cNvSpPr txBox="1"/>
          <p:nvPr/>
        </p:nvSpPr>
        <p:spPr>
          <a:xfrm>
            <a:off x="584200" y="1847850"/>
            <a:ext cx="4953000" cy="2862322"/>
          </a:xfrm>
          <a:prstGeom prst="rect">
            <a:avLst/>
          </a:prstGeom>
          <a:noFill/>
        </p:spPr>
        <p:txBody>
          <a:bodyPr wrap="square" rtlCol="0">
            <a:spAutoFit/>
          </a:bodyPr>
          <a:lstStyle/>
          <a:p>
            <a:endParaRPr lang="en-US" altLang="zh-CN" dirty="0"/>
          </a:p>
          <a:p>
            <a:r>
              <a:rPr lang="en-US" altLang="zh-CN" dirty="0"/>
              <a:t>E</a:t>
            </a:r>
            <a:r>
              <a:rPr lang="en-NZ" altLang="zh-CN" dirty="0" err="1"/>
              <a:t>NSO</a:t>
            </a:r>
            <a:r>
              <a:rPr lang="en-NZ" altLang="zh-CN" dirty="0"/>
              <a:t> </a:t>
            </a:r>
            <a:r>
              <a:rPr lang="zh-CN" altLang="en-US" dirty="0"/>
              <a:t>异常在冬季（</a:t>
            </a:r>
            <a:r>
              <a:rPr lang="en-NZ" altLang="zh-CN" dirty="0"/>
              <a:t>DJF</a:t>
            </a:r>
            <a:r>
              <a:rPr lang="zh-CN" altLang="en-NZ" dirty="0"/>
              <a:t>）</a:t>
            </a:r>
            <a:r>
              <a:rPr lang="zh-CN" altLang="en-US" dirty="0"/>
              <a:t>更显著</a:t>
            </a:r>
            <a:endParaRPr lang="en-US" altLang="zh-CN" dirty="0"/>
          </a:p>
          <a:p>
            <a:endParaRPr lang="en-US" altLang="zh-CN" dirty="0"/>
          </a:p>
          <a:p>
            <a:r>
              <a:rPr lang="en-US" altLang="zh-CN" dirty="0"/>
              <a:t>El Nino: </a:t>
            </a:r>
          </a:p>
          <a:p>
            <a:r>
              <a:rPr lang="en-US" altLang="zh-CN" dirty="0"/>
              <a:t>70% Erosion; Australia SE accretion</a:t>
            </a:r>
          </a:p>
          <a:p>
            <a:endParaRPr lang="en-US" altLang="zh-CN" dirty="0"/>
          </a:p>
          <a:p>
            <a:r>
              <a:rPr lang="en-US" altLang="zh-CN" dirty="0"/>
              <a:t>La Nina: </a:t>
            </a:r>
          </a:p>
          <a:p>
            <a:r>
              <a:rPr lang="en-US" altLang="zh-CN" dirty="0"/>
              <a:t>60% accretion; Australia SE erosion</a:t>
            </a:r>
          </a:p>
          <a:p>
            <a:endParaRPr lang="en-US" altLang="zh-CN" dirty="0"/>
          </a:p>
          <a:p>
            <a:r>
              <a:rPr lang="en-US" altLang="zh-CN" dirty="0"/>
              <a:t>NZ: mixed response</a:t>
            </a:r>
          </a:p>
        </p:txBody>
      </p:sp>
    </p:spTree>
    <p:extLst>
      <p:ext uri="{BB962C8B-B14F-4D97-AF65-F5344CB8AC3E}">
        <p14:creationId xmlns:p14="http://schemas.microsoft.com/office/powerpoint/2010/main" val="69829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D9B07-2434-C7A8-A426-8712B13B4CB5}"/>
              </a:ext>
            </a:extLst>
          </p:cNvPr>
          <p:cNvSpPr>
            <a:spLocks noGrp="1"/>
          </p:cNvSpPr>
          <p:nvPr>
            <p:ph type="title"/>
          </p:nvPr>
        </p:nvSpPr>
        <p:spPr>
          <a:xfrm>
            <a:off x="677334" y="609600"/>
            <a:ext cx="6060016" cy="1320800"/>
          </a:xfrm>
        </p:spPr>
        <p:txBody>
          <a:bodyPr/>
          <a:lstStyle/>
          <a:p>
            <a:r>
              <a:rPr lang="en-US" altLang="zh-CN" dirty="0"/>
              <a:t>Extreme beach erosion and links to major ENSO events</a:t>
            </a:r>
            <a:endParaRPr lang="zh-CN" altLang="en-US" dirty="0"/>
          </a:p>
        </p:txBody>
      </p:sp>
      <p:sp>
        <p:nvSpPr>
          <p:cNvPr id="3" name="内容占位符 2">
            <a:extLst>
              <a:ext uri="{FF2B5EF4-FFF2-40B4-BE49-F238E27FC236}">
                <a16:creationId xmlns:a16="http://schemas.microsoft.com/office/drawing/2014/main" id="{9F789388-E6F0-15AF-8183-F8CDF4AEC533}"/>
              </a:ext>
            </a:extLst>
          </p:cNvPr>
          <p:cNvSpPr>
            <a:spLocks noGrp="1"/>
          </p:cNvSpPr>
          <p:nvPr>
            <p:ph idx="1"/>
          </p:nvPr>
        </p:nvSpPr>
        <p:spPr>
          <a:xfrm>
            <a:off x="677334" y="2160589"/>
            <a:ext cx="5647266" cy="3880773"/>
          </a:xfrm>
        </p:spPr>
        <p:txBody>
          <a:bodyPr>
            <a:normAutofit lnSpcReduction="10000"/>
          </a:bodyPr>
          <a:lstStyle/>
          <a:p>
            <a:r>
              <a:rPr lang="en-US" altLang="zh-CN" dirty="0"/>
              <a:t>this analysis reveals that the 1997/1998 Eastern Pacific (EP) El Niño event was the most erosive over the past 38 years</a:t>
            </a:r>
          </a:p>
          <a:p>
            <a:endParaRPr lang="en-US" altLang="zh-CN" dirty="0"/>
          </a:p>
          <a:p>
            <a:r>
              <a:rPr lang="en-US" altLang="zh-CN" dirty="0"/>
              <a:t>Similarly in Australia, the most widespread erosion (47% of transects experiencing extreme erosion) is observed in 2012/2013, which does not correspond to a major La Niña phase but follows two consecutive years of strong La Niña conditions.</a:t>
            </a:r>
          </a:p>
          <a:p>
            <a:endParaRPr lang="en-US" altLang="zh-CN" dirty="0"/>
          </a:p>
          <a:p>
            <a:r>
              <a:rPr lang="zh-CN" altLang="en-US" dirty="0"/>
              <a:t>极端海滩侵蚀现象具有连续性，难以短时间恢复</a:t>
            </a:r>
            <a:endParaRPr lang="en-US" altLang="zh-CN" dirty="0"/>
          </a:p>
        </p:txBody>
      </p:sp>
      <p:pic>
        <p:nvPicPr>
          <p:cNvPr id="5" name="图片 4">
            <a:extLst>
              <a:ext uri="{FF2B5EF4-FFF2-40B4-BE49-F238E27FC236}">
                <a16:creationId xmlns:a16="http://schemas.microsoft.com/office/drawing/2014/main" id="{BEA69831-1806-3185-7E7B-39CC50C96E84}"/>
              </a:ext>
            </a:extLst>
          </p:cNvPr>
          <p:cNvPicPr>
            <a:picLocks noChangeAspect="1"/>
          </p:cNvPicPr>
          <p:nvPr/>
        </p:nvPicPr>
        <p:blipFill>
          <a:blip r:embed="rId2"/>
          <a:stretch>
            <a:fillRect/>
          </a:stretch>
        </p:blipFill>
        <p:spPr>
          <a:xfrm>
            <a:off x="6510846" y="816639"/>
            <a:ext cx="5496056" cy="5384348"/>
          </a:xfrm>
          <a:prstGeom prst="rect">
            <a:avLst/>
          </a:prstGeom>
        </p:spPr>
      </p:pic>
    </p:spTree>
    <p:extLst>
      <p:ext uri="{BB962C8B-B14F-4D97-AF65-F5344CB8AC3E}">
        <p14:creationId xmlns:p14="http://schemas.microsoft.com/office/powerpoint/2010/main" val="795230825"/>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2716</TotalTime>
  <Words>2769</Words>
  <Application>Microsoft Office PowerPoint</Application>
  <PresentationFormat>宽屏</PresentationFormat>
  <Paragraphs>215</Paragraphs>
  <Slides>26</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等线</vt:lpstr>
      <vt:lpstr>Arial</vt:lpstr>
      <vt:lpstr>Trebuchet MS</vt:lpstr>
      <vt:lpstr>Wingdings 3</vt:lpstr>
      <vt:lpstr>平面</vt:lpstr>
      <vt:lpstr>The impact of ENSO on Coastline change in NZ</vt:lpstr>
      <vt:lpstr>Content</vt:lpstr>
      <vt:lpstr>Background </vt:lpstr>
      <vt:lpstr>Background </vt:lpstr>
      <vt:lpstr>Recent Research</vt:lpstr>
      <vt:lpstr>Pacific shoreline erosion and accretion patterns controlled by El Niño/Southern Oscillation </vt:lpstr>
      <vt:lpstr>Pacific shoreline erosion and accretion patterns controlled by El Niño/Southern Oscillation </vt:lpstr>
      <vt:lpstr>Regional patterns of shoreline response to ENSO</vt:lpstr>
      <vt:lpstr>Extreme beach erosion and links to major ENSO events</vt:lpstr>
      <vt:lpstr>Storm wave clustering around New Zealand and its connection to climatic patterns</vt:lpstr>
      <vt:lpstr>Storm wave clustering around New Zealand and its connection to climatic patterns</vt:lpstr>
      <vt:lpstr>Storm wave clustering around New Zealand and its connection to climatic patterns</vt:lpstr>
      <vt:lpstr>Storm wave clustering around New Zealand and its connection to climatic patterns</vt:lpstr>
      <vt:lpstr>Storm wave clustering around New Zealand and its connection to climatic patterns</vt:lpstr>
      <vt:lpstr>Seas and swells throughout New Zealand: A new partitioned hindcast</vt:lpstr>
      <vt:lpstr>Seas and swells throughout New Zealand: A new partitioned hindcast</vt:lpstr>
      <vt:lpstr>Seas and swells throughout New Zealand: A new partitioned hindcast</vt:lpstr>
      <vt:lpstr>Inﬂuence of El Niño on the variability of global shoreline position </vt:lpstr>
      <vt:lpstr>Inﬂuence of El Niño on the variability of global shoreline position</vt:lpstr>
      <vt:lpstr>Inﬂuence of El Niño on the variability of global shoreline position</vt:lpstr>
      <vt:lpstr>Inﬂuence of El Niño on the variability of global shoreline position</vt:lpstr>
      <vt:lpstr>Conclusion</vt:lpstr>
      <vt:lpstr>Improvement 1</vt:lpstr>
      <vt:lpstr>Improvement 2</vt:lpstr>
      <vt:lpstr>Improvement 3</vt:lpstr>
      <vt:lpstr>Improvement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Chang Liu</dc:creator>
  <cp:lastModifiedBy>Chang Liu</cp:lastModifiedBy>
  <cp:revision>16</cp:revision>
  <dcterms:created xsi:type="dcterms:W3CDTF">2025-09-12T05:40:43Z</dcterms:created>
  <dcterms:modified xsi:type="dcterms:W3CDTF">2025-09-14T02:57:21Z</dcterms:modified>
</cp:coreProperties>
</file>